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grandir" panose="020B0604020202020204" charset="0"/>
      <p:regular r:id="rId18"/>
    </p:embeddedFont>
    <p:embeddedFont>
      <p:font typeface="Agrandir Bold" panose="020B0604020202020204" charset="0"/>
      <p:regular r:id="rId19"/>
    </p:embeddedFont>
    <p:embeddedFont>
      <p:font typeface="Open Sans" panose="020B0606030504020204" pitchFamily="3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112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1.gif"/><Relationship Id="rId1" Type="http://schemas.openxmlformats.org/officeDocument/2006/relationships/slideLayout" Target="../slideLayouts/slideLayout7.xml"/><Relationship Id="rId4" Type="http://schemas.openxmlformats.org/officeDocument/2006/relationships/image" Target="../media/image34.gif"/></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5.gif"/><Relationship Id="rId1" Type="http://schemas.openxmlformats.org/officeDocument/2006/relationships/slideLayout" Target="../slideLayouts/slideLayout7.xml"/><Relationship Id="rId4" Type="http://schemas.openxmlformats.org/officeDocument/2006/relationships/image" Target="../media/image36.gif"/></Relationships>
</file>

<file path=ppt/slides/_rels/slide1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1.gif"/><Relationship Id="rId1" Type="http://schemas.openxmlformats.org/officeDocument/2006/relationships/slideLayout" Target="../slideLayouts/slideLayout7.xml"/><Relationship Id="rId4" Type="http://schemas.openxmlformats.org/officeDocument/2006/relationships/image" Target="../media/image34.gif"/></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5.gif"/><Relationship Id="rId1" Type="http://schemas.openxmlformats.org/officeDocument/2006/relationships/slideLayout" Target="../slideLayouts/slideLayout7.xml"/><Relationship Id="rId4" Type="http://schemas.openxmlformats.org/officeDocument/2006/relationships/image" Target="../media/image36.gif"/></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5.gif"/></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0.gif"/><Relationship Id="rId1" Type="http://schemas.openxmlformats.org/officeDocument/2006/relationships/slideLayout" Target="../slideLayouts/slideLayout7.xml"/><Relationship Id="rId5" Type="http://schemas.openxmlformats.org/officeDocument/2006/relationships/image" Target="../media/image34.gif"/><Relationship Id="rId4" Type="http://schemas.openxmlformats.org/officeDocument/2006/relationships/image" Target="../media/image41.gif"/></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3000871" y="3783471"/>
            <a:ext cx="12286259" cy="2720058"/>
            <a:chOff x="0" y="0"/>
            <a:chExt cx="16381678" cy="3626745"/>
          </a:xfrm>
        </p:grpSpPr>
        <p:sp>
          <p:nvSpPr>
            <p:cNvPr id="4" name="TextBox 4"/>
            <p:cNvSpPr txBox="1"/>
            <p:nvPr/>
          </p:nvSpPr>
          <p:spPr>
            <a:xfrm>
              <a:off x="0" y="-238125"/>
              <a:ext cx="16381678" cy="2773892"/>
            </a:xfrm>
            <a:prstGeom prst="rect">
              <a:avLst/>
            </a:prstGeom>
          </p:spPr>
          <p:txBody>
            <a:bodyPr lIns="0" tIns="0" rIns="0" bIns="0" rtlCol="0" anchor="t">
              <a:spAutoFit/>
            </a:bodyPr>
            <a:lstStyle/>
            <a:p>
              <a:pPr algn="ctr">
                <a:lnSpc>
                  <a:spcPts val="13750"/>
                </a:lnSpc>
              </a:pPr>
              <a:r>
                <a:rPr lang="en-US" sz="12500">
                  <a:solidFill>
                    <a:srgbClr val="2B2B2B"/>
                  </a:solidFill>
                  <a:latin typeface="Agrandir"/>
                </a:rPr>
                <a:t>Atividade 2</a:t>
              </a:r>
            </a:p>
          </p:txBody>
        </p:sp>
        <p:sp>
          <p:nvSpPr>
            <p:cNvPr id="5" name="TextBox 5"/>
            <p:cNvSpPr txBox="1"/>
            <p:nvPr/>
          </p:nvSpPr>
          <p:spPr>
            <a:xfrm>
              <a:off x="0" y="2864904"/>
              <a:ext cx="16381678" cy="761841"/>
            </a:xfrm>
            <a:prstGeom prst="rect">
              <a:avLst/>
            </a:prstGeom>
          </p:spPr>
          <p:txBody>
            <a:bodyPr lIns="0" tIns="0" rIns="0" bIns="0" rtlCol="0" anchor="t">
              <a:spAutoFit/>
            </a:bodyPr>
            <a:lstStyle/>
            <a:p>
              <a:pPr algn="ctr">
                <a:lnSpc>
                  <a:spcPts val="4206"/>
                </a:lnSpc>
                <a:spcBef>
                  <a:spcPct val="0"/>
                </a:spcBef>
              </a:pPr>
              <a:r>
                <a:rPr lang="en-US" sz="3004">
                  <a:solidFill>
                    <a:srgbClr val="2B2B2B"/>
                  </a:solidFill>
                  <a:latin typeface="Agrandir"/>
                </a:rPr>
                <a:t>Entendendo os dados</a:t>
              </a: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grpSp>
        <p:nvGrpSpPr>
          <p:cNvPr id="3" name="Group 3"/>
          <p:cNvGrpSpPr/>
          <p:nvPr/>
        </p:nvGrpSpPr>
        <p:grpSpPr>
          <a:xfrm>
            <a:off x="1757890" y="3635924"/>
            <a:ext cx="12184569" cy="3015152"/>
            <a:chOff x="0" y="0"/>
            <a:chExt cx="16246092" cy="4020202"/>
          </a:xfrm>
        </p:grpSpPr>
        <p:sp>
          <p:nvSpPr>
            <p:cNvPr id="4" name="TextBox 4"/>
            <p:cNvSpPr txBox="1"/>
            <p:nvPr/>
          </p:nvSpPr>
          <p:spPr>
            <a:xfrm>
              <a:off x="0" y="3330804"/>
              <a:ext cx="16246092" cy="689398"/>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Devemos utilizar a métrica do nosso principal ativo: os alunos</a:t>
              </a:r>
            </a:p>
          </p:txBody>
        </p:sp>
        <p:sp>
          <p:nvSpPr>
            <p:cNvPr id="5" name="TextBox 5"/>
            <p:cNvSpPr txBox="1"/>
            <p:nvPr/>
          </p:nvSpPr>
          <p:spPr>
            <a:xfrm>
              <a:off x="0" y="-139700"/>
              <a:ext cx="16246092" cy="2908300"/>
            </a:xfrm>
            <a:prstGeom prst="rect">
              <a:avLst/>
            </a:prstGeom>
          </p:spPr>
          <p:txBody>
            <a:bodyPr lIns="0" tIns="0" rIns="0" bIns="0" rtlCol="0" anchor="t">
              <a:spAutoFit/>
            </a:bodyPr>
            <a:lstStyle/>
            <a:p>
              <a:pPr marL="0" lvl="0" indent="0">
                <a:lnSpc>
                  <a:spcPts val="8039"/>
                </a:lnSpc>
                <a:spcBef>
                  <a:spcPct val="0"/>
                </a:spcBef>
              </a:pPr>
              <a:r>
                <a:rPr lang="en-US" sz="6699">
                  <a:solidFill>
                    <a:srgbClr val="2B2B2B"/>
                  </a:solidFill>
                  <a:latin typeface="Agrandir"/>
                </a:rPr>
                <a:t>Porém não podemos olhar apenas para esse número...</a:t>
              </a:r>
            </a:p>
          </p:txBody>
        </p:sp>
      </p:grpSp>
      <p:pic>
        <p:nvPicPr>
          <p:cNvPr id="6" name="Picture 6"/>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graphicFrame>
        <p:nvGraphicFramePr>
          <p:cNvPr id="5" name="Table 5"/>
          <p:cNvGraphicFramePr>
            <a:graphicFrameLocks noGrp="1"/>
          </p:cNvGraphicFramePr>
          <p:nvPr/>
        </p:nvGraphicFramePr>
        <p:xfrm>
          <a:off x="1028700" y="3620461"/>
          <a:ext cx="16240125" cy="4454086"/>
        </p:xfrm>
        <a:graphic>
          <a:graphicData uri="http://schemas.openxmlformats.org/drawingml/2006/table">
            <a:tbl>
              <a:tblPr/>
              <a:tblGrid>
                <a:gridCol w="2320018">
                  <a:extLst>
                    <a:ext uri="{9D8B030D-6E8A-4147-A177-3AD203B41FA5}">
                      <a16:colId xmlns:a16="http://schemas.microsoft.com/office/drawing/2014/main" val="20000"/>
                    </a:ext>
                  </a:extLst>
                </a:gridCol>
                <a:gridCol w="2320018">
                  <a:extLst>
                    <a:ext uri="{9D8B030D-6E8A-4147-A177-3AD203B41FA5}">
                      <a16:colId xmlns:a16="http://schemas.microsoft.com/office/drawing/2014/main" val="20001"/>
                    </a:ext>
                  </a:extLst>
                </a:gridCol>
                <a:gridCol w="2320018">
                  <a:extLst>
                    <a:ext uri="{9D8B030D-6E8A-4147-A177-3AD203B41FA5}">
                      <a16:colId xmlns:a16="http://schemas.microsoft.com/office/drawing/2014/main" val="20002"/>
                    </a:ext>
                  </a:extLst>
                </a:gridCol>
                <a:gridCol w="2320018">
                  <a:extLst>
                    <a:ext uri="{9D8B030D-6E8A-4147-A177-3AD203B41FA5}">
                      <a16:colId xmlns:a16="http://schemas.microsoft.com/office/drawing/2014/main" val="20003"/>
                    </a:ext>
                  </a:extLst>
                </a:gridCol>
                <a:gridCol w="2320018">
                  <a:extLst>
                    <a:ext uri="{9D8B030D-6E8A-4147-A177-3AD203B41FA5}">
                      <a16:colId xmlns:a16="http://schemas.microsoft.com/office/drawing/2014/main" val="20004"/>
                    </a:ext>
                  </a:extLst>
                </a:gridCol>
                <a:gridCol w="2320018">
                  <a:extLst>
                    <a:ext uri="{9D8B030D-6E8A-4147-A177-3AD203B41FA5}">
                      <a16:colId xmlns:a16="http://schemas.microsoft.com/office/drawing/2014/main" val="20005"/>
                    </a:ext>
                  </a:extLst>
                </a:gridCol>
                <a:gridCol w="2320018">
                  <a:extLst>
                    <a:ext uri="{9D8B030D-6E8A-4147-A177-3AD203B41FA5}">
                      <a16:colId xmlns:a16="http://schemas.microsoft.com/office/drawing/2014/main" val="20006"/>
                    </a:ext>
                  </a:extLst>
                </a:gridCol>
              </a:tblGrid>
              <a:tr h="1017737">
                <a:tc>
                  <a:txBody>
                    <a:bodyPr/>
                    <a:lstStyle/>
                    <a:p>
                      <a:pPr algn="ctr">
                        <a:lnSpc>
                          <a:spcPts val="2659"/>
                        </a:lnSpc>
                        <a:defRPr/>
                      </a:pPr>
                      <a:r>
                        <a:rPr lang="en-US" sz="1899">
                          <a:solidFill>
                            <a:srgbClr val="2B2B2B"/>
                          </a:solidFill>
                          <a:latin typeface="Agrandir"/>
                        </a:rPr>
                        <a:t>UF</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ESCOLAS</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INF</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FUND</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MED</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TOTAL</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MÉDIA</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687270">
                <a:tc>
                  <a:txBody>
                    <a:bodyPr/>
                    <a:lstStyle/>
                    <a:p>
                      <a:pPr algn="ctr">
                        <a:lnSpc>
                          <a:spcPts val="2100"/>
                        </a:lnSpc>
                        <a:defRPr/>
                      </a:pPr>
                      <a:r>
                        <a:rPr lang="en-US" sz="1500">
                          <a:solidFill>
                            <a:srgbClr val="2B2B2B"/>
                          </a:solidFill>
                          <a:latin typeface="Agrandir"/>
                        </a:rPr>
                        <a:t>PA</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7</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714</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2384</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616</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3714</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530,57</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687270">
                <a:tc>
                  <a:txBody>
                    <a:bodyPr/>
                    <a:lstStyle/>
                    <a:p>
                      <a:pPr algn="ctr">
                        <a:lnSpc>
                          <a:spcPts val="2100"/>
                        </a:lnSpc>
                        <a:defRPr/>
                      </a:pPr>
                      <a:r>
                        <a:rPr lang="en-US" sz="1500">
                          <a:solidFill>
                            <a:srgbClr val="2B2B2B"/>
                          </a:solidFill>
                          <a:latin typeface="Agrandir"/>
                        </a:rPr>
                        <a:t>RJ</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33</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929</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2899</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592</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4420</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133,94</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r h="687270">
                <a:tc>
                  <a:txBody>
                    <a:bodyPr/>
                    <a:lstStyle/>
                    <a:p>
                      <a:pPr algn="ctr">
                        <a:lnSpc>
                          <a:spcPts val="2100"/>
                        </a:lnSpc>
                        <a:defRPr/>
                      </a:pPr>
                      <a:r>
                        <a:rPr lang="en-US" sz="1500">
                          <a:solidFill>
                            <a:srgbClr val="2B2B2B"/>
                          </a:solidFill>
                          <a:latin typeface="Agrandir"/>
                        </a:rPr>
                        <a:t>RR</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38</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4802</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9067</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1434</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13263</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349,03</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3"/>
                  </a:ext>
                </a:extLst>
              </a:tr>
              <a:tr h="687270">
                <a:tc>
                  <a:txBody>
                    <a:bodyPr/>
                    <a:lstStyle/>
                    <a:p>
                      <a:pPr algn="ctr">
                        <a:lnSpc>
                          <a:spcPts val="2100"/>
                        </a:lnSpc>
                        <a:defRPr/>
                      </a:pPr>
                      <a:r>
                        <a:rPr lang="en-US" sz="1500">
                          <a:solidFill>
                            <a:srgbClr val="2B2B2B"/>
                          </a:solidFill>
                          <a:latin typeface="Agrandir"/>
                        </a:rPr>
                        <a:t>RO</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23</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2320</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4671</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1156</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8147</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354,22</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4"/>
                  </a:ext>
                </a:extLst>
              </a:tr>
              <a:tr h="687270">
                <a:tc>
                  <a:txBody>
                    <a:bodyPr/>
                    <a:lstStyle/>
                    <a:p>
                      <a:pPr algn="ctr">
                        <a:lnSpc>
                          <a:spcPts val="2100"/>
                        </a:lnSpc>
                        <a:defRPr/>
                      </a:pPr>
                      <a:r>
                        <a:rPr lang="en-US" sz="1500">
                          <a:solidFill>
                            <a:srgbClr val="2B2B2B"/>
                          </a:solidFill>
                          <a:latin typeface="Agrandir"/>
                        </a:rPr>
                        <a:t>MA</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13</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1127</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2417</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278</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3822</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294</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5"/>
                  </a:ext>
                </a:extLst>
              </a:tr>
            </a:tbl>
          </a:graphicData>
        </a:graphic>
      </p:graphicFrame>
      <p:sp>
        <p:nvSpPr>
          <p:cNvPr id="6" name="TextBox 6"/>
          <p:cNvSpPr txBox="1"/>
          <p:nvPr/>
        </p:nvSpPr>
        <p:spPr>
          <a:xfrm>
            <a:off x="1028700" y="1279003"/>
            <a:ext cx="1623060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Média de alunos por UF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grpSp>
        <p:nvGrpSpPr>
          <p:cNvPr id="3" name="Group 3"/>
          <p:cNvGrpSpPr/>
          <p:nvPr/>
        </p:nvGrpSpPr>
        <p:grpSpPr>
          <a:xfrm>
            <a:off x="1757890" y="2878687"/>
            <a:ext cx="12184569" cy="4529627"/>
            <a:chOff x="0" y="0"/>
            <a:chExt cx="16246092" cy="6039502"/>
          </a:xfrm>
        </p:grpSpPr>
        <p:sp>
          <p:nvSpPr>
            <p:cNvPr id="4" name="TextBox 4"/>
            <p:cNvSpPr txBox="1"/>
            <p:nvPr/>
          </p:nvSpPr>
          <p:spPr>
            <a:xfrm>
              <a:off x="0" y="4689704"/>
              <a:ext cx="16246092" cy="1349798"/>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Nem sempre o estado com mais escolas vai gerar maior impacto em alunos, ainda mais considerando um cenário escalável</a:t>
              </a:r>
            </a:p>
          </p:txBody>
        </p:sp>
        <p:sp>
          <p:nvSpPr>
            <p:cNvPr id="5" name="TextBox 5"/>
            <p:cNvSpPr txBox="1"/>
            <p:nvPr/>
          </p:nvSpPr>
          <p:spPr>
            <a:xfrm>
              <a:off x="0" y="-139700"/>
              <a:ext cx="16246092" cy="4267200"/>
            </a:xfrm>
            <a:prstGeom prst="rect">
              <a:avLst/>
            </a:prstGeom>
          </p:spPr>
          <p:txBody>
            <a:bodyPr lIns="0" tIns="0" rIns="0" bIns="0" rtlCol="0" anchor="t">
              <a:spAutoFit/>
            </a:bodyPr>
            <a:lstStyle/>
            <a:p>
              <a:pPr marL="0" lvl="0" indent="0">
                <a:lnSpc>
                  <a:spcPts val="8039"/>
                </a:lnSpc>
                <a:spcBef>
                  <a:spcPct val="0"/>
                </a:spcBef>
              </a:pPr>
              <a:r>
                <a:rPr lang="en-US" sz="6699">
                  <a:solidFill>
                    <a:srgbClr val="2B2B2B"/>
                  </a:solidFill>
                  <a:latin typeface="Agrandir"/>
                </a:rPr>
                <a:t>Logo devemos utilizar os dois dados aliados para tomada de decisão</a:t>
              </a:r>
            </a:p>
          </p:txBody>
        </p:sp>
      </p:grpSp>
      <p:pic>
        <p:nvPicPr>
          <p:cNvPr id="6" name="Picture 6"/>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7" name="Picture 7"/>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481524">
            <a:off x="-5112611" y="-2789595"/>
            <a:ext cx="14212948" cy="15866191"/>
          </a:xfrm>
          <a:prstGeom prst="rect">
            <a:avLst/>
          </a:prstGeom>
        </p:spPr>
      </p:pic>
      <p:pic>
        <p:nvPicPr>
          <p:cNvPr id="3" name="Picture 3"/>
          <p:cNvPicPr>
            <a:picLocks noChangeAspect="1"/>
          </p:cNvPicPr>
          <p:nvPr/>
        </p:nvPicPr>
        <p:blipFill>
          <a:blip r:embed="rId3">
            <a:alphaModFix amt="25000"/>
          </a:blip>
          <a:srcRect/>
          <a:stretch>
            <a:fillRect/>
          </a:stretch>
        </p:blipFill>
        <p:spPr>
          <a:xfrm rot="8540967">
            <a:off x="11045685" y="-4839949"/>
            <a:ext cx="8031035" cy="8016846"/>
          </a:xfrm>
          <a:prstGeom prst="rect">
            <a:avLst/>
          </a:prstGeom>
        </p:spPr>
      </p:pic>
      <p:pic>
        <p:nvPicPr>
          <p:cNvPr id="4" name="Picture 4"/>
          <p:cNvPicPr>
            <a:picLocks noChangeAspect="1"/>
          </p:cNvPicPr>
          <p:nvPr/>
        </p:nvPicPr>
        <p:blipFill>
          <a:blip r:embed="rId4">
            <a:alphaModFix amt="25000"/>
          </a:blip>
          <a:srcRect/>
          <a:stretch>
            <a:fillRect/>
          </a:stretch>
        </p:blipFill>
        <p:spPr>
          <a:xfrm rot="-3311130">
            <a:off x="14790428" y="6444896"/>
            <a:ext cx="5413008" cy="5626807"/>
          </a:xfrm>
          <a:prstGeom prst="rect">
            <a:avLst/>
          </a:prstGeom>
        </p:spPr>
      </p:pic>
      <p:graphicFrame>
        <p:nvGraphicFramePr>
          <p:cNvPr id="5" name="Table 5"/>
          <p:cNvGraphicFramePr>
            <a:graphicFrameLocks noGrp="1"/>
          </p:cNvGraphicFramePr>
          <p:nvPr/>
        </p:nvGraphicFramePr>
        <p:xfrm>
          <a:off x="1028700" y="3620461"/>
          <a:ext cx="16240125" cy="2396686"/>
        </p:xfrm>
        <a:graphic>
          <a:graphicData uri="http://schemas.openxmlformats.org/drawingml/2006/table">
            <a:tbl>
              <a:tblPr/>
              <a:tblGrid>
                <a:gridCol w="2320018">
                  <a:extLst>
                    <a:ext uri="{9D8B030D-6E8A-4147-A177-3AD203B41FA5}">
                      <a16:colId xmlns:a16="http://schemas.microsoft.com/office/drawing/2014/main" val="20000"/>
                    </a:ext>
                  </a:extLst>
                </a:gridCol>
                <a:gridCol w="2320018">
                  <a:extLst>
                    <a:ext uri="{9D8B030D-6E8A-4147-A177-3AD203B41FA5}">
                      <a16:colId xmlns:a16="http://schemas.microsoft.com/office/drawing/2014/main" val="20001"/>
                    </a:ext>
                  </a:extLst>
                </a:gridCol>
                <a:gridCol w="2320018">
                  <a:extLst>
                    <a:ext uri="{9D8B030D-6E8A-4147-A177-3AD203B41FA5}">
                      <a16:colId xmlns:a16="http://schemas.microsoft.com/office/drawing/2014/main" val="20002"/>
                    </a:ext>
                  </a:extLst>
                </a:gridCol>
                <a:gridCol w="2320018">
                  <a:extLst>
                    <a:ext uri="{9D8B030D-6E8A-4147-A177-3AD203B41FA5}">
                      <a16:colId xmlns:a16="http://schemas.microsoft.com/office/drawing/2014/main" val="20003"/>
                    </a:ext>
                  </a:extLst>
                </a:gridCol>
                <a:gridCol w="2320018">
                  <a:extLst>
                    <a:ext uri="{9D8B030D-6E8A-4147-A177-3AD203B41FA5}">
                      <a16:colId xmlns:a16="http://schemas.microsoft.com/office/drawing/2014/main" val="20004"/>
                    </a:ext>
                  </a:extLst>
                </a:gridCol>
                <a:gridCol w="2320018">
                  <a:extLst>
                    <a:ext uri="{9D8B030D-6E8A-4147-A177-3AD203B41FA5}">
                      <a16:colId xmlns:a16="http://schemas.microsoft.com/office/drawing/2014/main" val="20005"/>
                    </a:ext>
                  </a:extLst>
                </a:gridCol>
                <a:gridCol w="2320018">
                  <a:extLst>
                    <a:ext uri="{9D8B030D-6E8A-4147-A177-3AD203B41FA5}">
                      <a16:colId xmlns:a16="http://schemas.microsoft.com/office/drawing/2014/main" val="20006"/>
                    </a:ext>
                  </a:extLst>
                </a:gridCol>
              </a:tblGrid>
              <a:tr h="1019613">
                <a:tc>
                  <a:txBody>
                    <a:bodyPr/>
                    <a:lstStyle/>
                    <a:p>
                      <a:pPr algn="ctr">
                        <a:lnSpc>
                          <a:spcPts val="2659"/>
                        </a:lnSpc>
                        <a:defRPr/>
                      </a:pPr>
                      <a:r>
                        <a:rPr lang="en-US" sz="1899">
                          <a:solidFill>
                            <a:srgbClr val="2B2B2B"/>
                          </a:solidFill>
                          <a:latin typeface="Agrandir"/>
                        </a:rPr>
                        <a:t>TIPO</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QNT</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MEDIA_INF</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MEDIA_FUNDAI</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MEDIA_FUNDAF</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MÉDIA_MED</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2659"/>
                        </a:lnSpc>
                        <a:defRPr/>
                      </a:pPr>
                      <a:r>
                        <a:rPr lang="en-US" sz="1899">
                          <a:solidFill>
                            <a:srgbClr val="2B2B2B"/>
                          </a:solidFill>
                          <a:latin typeface="Agrandir"/>
                        </a:rPr>
                        <a:t>MÉDIA_TOTAL</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688536">
                <a:tc>
                  <a:txBody>
                    <a:bodyPr/>
                    <a:lstStyle/>
                    <a:p>
                      <a:pPr algn="ctr">
                        <a:lnSpc>
                          <a:spcPts val="2100"/>
                        </a:lnSpc>
                        <a:defRPr/>
                      </a:pPr>
                      <a:r>
                        <a:rPr lang="en-US" sz="1500">
                          <a:solidFill>
                            <a:srgbClr val="2B2B2B"/>
                          </a:solidFill>
                          <a:latin typeface="Agrandir"/>
                        </a:rPr>
                        <a:t>Rural</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6</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17,0</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34,8</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30,3</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100,7</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182,8</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688536">
                <a:tc>
                  <a:txBody>
                    <a:bodyPr/>
                    <a:lstStyle/>
                    <a:p>
                      <a:pPr algn="ctr">
                        <a:lnSpc>
                          <a:spcPts val="2100"/>
                        </a:lnSpc>
                        <a:defRPr/>
                      </a:pPr>
                      <a:r>
                        <a:rPr lang="en-US" sz="1500">
                          <a:solidFill>
                            <a:srgbClr val="2B2B2B"/>
                          </a:solidFill>
                          <a:latin typeface="Agrandir"/>
                        </a:rPr>
                        <a:t>Urbana</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148</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82,9</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101,6</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67,0</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29,7</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2100"/>
                        </a:lnSpc>
                        <a:defRPr/>
                      </a:pPr>
                      <a:r>
                        <a:rPr lang="en-US" sz="1500">
                          <a:solidFill>
                            <a:srgbClr val="2B2B2B"/>
                          </a:solidFill>
                          <a:latin typeface="Agrandir"/>
                        </a:rPr>
                        <a:t>281,3</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bl>
          </a:graphicData>
        </a:graphic>
      </p:graphicFrame>
      <p:sp>
        <p:nvSpPr>
          <p:cNvPr id="6" name="TextBox 6"/>
          <p:cNvSpPr txBox="1"/>
          <p:nvPr/>
        </p:nvSpPr>
        <p:spPr>
          <a:xfrm>
            <a:off x="1028700" y="1279003"/>
            <a:ext cx="1623060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Rural X Urbana</a:t>
            </a:r>
          </a:p>
        </p:txBody>
      </p:sp>
      <p:grpSp>
        <p:nvGrpSpPr>
          <p:cNvPr id="7" name="Group 7"/>
          <p:cNvGrpSpPr/>
          <p:nvPr/>
        </p:nvGrpSpPr>
        <p:grpSpPr>
          <a:xfrm>
            <a:off x="1028700" y="6651595"/>
            <a:ext cx="13386962" cy="3635405"/>
            <a:chOff x="0" y="0"/>
            <a:chExt cx="17849282" cy="4847207"/>
          </a:xfrm>
        </p:grpSpPr>
        <p:sp>
          <p:nvSpPr>
            <p:cNvPr id="8" name="TextBox 8"/>
            <p:cNvSpPr txBox="1"/>
            <p:nvPr/>
          </p:nvSpPr>
          <p:spPr>
            <a:xfrm>
              <a:off x="0" y="4314081"/>
              <a:ext cx="17849282" cy="533126"/>
            </a:xfrm>
            <a:prstGeom prst="rect">
              <a:avLst/>
            </a:prstGeom>
          </p:spPr>
          <p:txBody>
            <a:bodyPr lIns="0" tIns="0" rIns="0" bIns="0" rtlCol="0" anchor="t">
              <a:spAutoFit/>
            </a:bodyPr>
            <a:lstStyle/>
            <a:p>
              <a:pPr marL="0" lvl="0" indent="0" algn="l">
                <a:lnSpc>
                  <a:spcPts val="2968"/>
                </a:lnSpc>
                <a:spcBef>
                  <a:spcPct val="0"/>
                </a:spcBef>
              </a:pPr>
              <a:endParaRPr/>
            </a:p>
          </p:txBody>
        </p:sp>
        <p:sp>
          <p:nvSpPr>
            <p:cNvPr id="9" name="TextBox 9"/>
            <p:cNvSpPr txBox="1"/>
            <p:nvPr/>
          </p:nvSpPr>
          <p:spPr>
            <a:xfrm>
              <a:off x="0" y="-37725"/>
              <a:ext cx="17849282" cy="3937000"/>
            </a:xfrm>
            <a:prstGeom prst="rect">
              <a:avLst/>
            </a:prstGeom>
          </p:spPr>
          <p:txBody>
            <a:bodyPr lIns="0" tIns="0" rIns="0" bIns="0" rtlCol="0" anchor="t">
              <a:spAutoFit/>
            </a:bodyPr>
            <a:lstStyle/>
            <a:p>
              <a:pPr>
                <a:lnSpc>
                  <a:spcPts val="2879"/>
                </a:lnSpc>
              </a:pPr>
              <a:r>
                <a:rPr lang="en-US" sz="2399">
                  <a:solidFill>
                    <a:srgbClr val="2B2B2B"/>
                  </a:solidFill>
                  <a:latin typeface="Agrandir"/>
                </a:rPr>
                <a:t>Observando as diferenças entre campo e cidade, pode-se notar que tanto pelo número de escolas, quanto pela média de alunos, o impacto dos investimentos seria maior em programas nas áreas Urbanas.</a:t>
              </a:r>
            </a:p>
            <a:p>
              <a:pPr>
                <a:lnSpc>
                  <a:spcPts val="2879"/>
                </a:lnSpc>
              </a:pPr>
              <a:r>
                <a:rPr lang="en-US" sz="2399">
                  <a:solidFill>
                    <a:srgbClr val="2B2B2B"/>
                  </a:solidFill>
                  <a:latin typeface="Agrandir"/>
                </a:rPr>
                <a:t>Porém, os dados também evidenciam que, caso fosse feito investimentos no ambiente das escolas rurais, haveria um maior impacto se o foco fosse em alunos do ensino médio, enquanto nas regiões urbanas o maior grupo de alunos é do ensino fundamental.</a:t>
              </a:r>
            </a:p>
            <a:p>
              <a:pPr marL="0" lvl="0" indent="0">
                <a:lnSpc>
                  <a:spcPts val="2879"/>
                </a:lnSpc>
                <a:spcBef>
                  <a:spcPct val="0"/>
                </a:spcBef>
              </a:pPr>
              <a:r>
                <a:rPr lang="en-US" sz="2399">
                  <a:solidFill>
                    <a:srgbClr val="2B2B2B"/>
                  </a:solidFill>
                  <a:latin typeface="Agrandir"/>
                </a:rPr>
                <a:t>Porém, em caso de expansão do número de escolas rurais, deve-se ficar atento, pois uma amostra pequena nem sempre evidencia uma tendência populacional.</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pic>
        <p:nvPicPr>
          <p:cNvPr id="4" name="Picture 4"/>
          <p:cNvPicPr>
            <a:picLocks noChangeAspect="1"/>
          </p:cNvPicPr>
          <p:nvPr/>
        </p:nvPicPr>
        <p:blipFill>
          <a:blip r:embed="rId5"/>
          <a:stretch>
            <a:fillRect/>
          </a:stretch>
        </p:blipFill>
        <p:spPr>
          <a:xfrm>
            <a:off x="8702057" y="1197587"/>
            <a:ext cx="9092263" cy="7088124"/>
          </a:xfrm>
          <a:prstGeom prst="rect">
            <a:avLst/>
          </a:prstGeom>
        </p:spPr>
      </p:pic>
      <p:grpSp>
        <p:nvGrpSpPr>
          <p:cNvPr id="5" name="Group 5"/>
          <p:cNvGrpSpPr/>
          <p:nvPr/>
        </p:nvGrpSpPr>
        <p:grpSpPr>
          <a:xfrm>
            <a:off x="1028700" y="3963234"/>
            <a:ext cx="7413171" cy="2360531"/>
            <a:chOff x="0" y="0"/>
            <a:chExt cx="9884229" cy="3147375"/>
          </a:xfrm>
        </p:grpSpPr>
        <p:sp>
          <p:nvSpPr>
            <p:cNvPr id="6" name="TextBox 6"/>
            <p:cNvSpPr txBox="1"/>
            <p:nvPr/>
          </p:nvSpPr>
          <p:spPr>
            <a:xfrm>
              <a:off x="0" y="-190500"/>
              <a:ext cx="9884229" cy="1600200"/>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Tipo das escolas</a:t>
              </a:r>
            </a:p>
          </p:txBody>
        </p:sp>
        <p:sp>
          <p:nvSpPr>
            <p:cNvPr id="7" name="TextBox 7"/>
            <p:cNvSpPr txBox="1"/>
            <p:nvPr/>
          </p:nvSpPr>
          <p:spPr>
            <a:xfrm>
              <a:off x="0" y="1892404"/>
              <a:ext cx="9884229" cy="1254971"/>
            </a:xfrm>
            <a:prstGeom prst="rect">
              <a:avLst/>
            </a:prstGeom>
          </p:spPr>
          <p:txBody>
            <a:bodyPr lIns="0" tIns="0" rIns="0" bIns="0" rtlCol="0" anchor="t">
              <a:spAutoFit/>
            </a:bodyPr>
            <a:lstStyle/>
            <a:p>
              <a:pPr marL="0" lvl="0" indent="0">
                <a:lnSpc>
                  <a:spcPts val="3640"/>
                </a:lnSpc>
              </a:pPr>
              <a:r>
                <a:rPr lang="en-US" sz="2600">
                  <a:solidFill>
                    <a:srgbClr val="2B2B2B"/>
                  </a:solidFill>
                  <a:latin typeface="Agrandir"/>
                </a:rPr>
                <a:t>Com esses dados podemos definir estratégias nas escolas escolhidas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AutoShape 2"/>
          <p:cNvSpPr/>
          <p:nvPr/>
        </p:nvSpPr>
        <p:spPr>
          <a:xfrm>
            <a:off x="1291447" y="1242753"/>
            <a:ext cx="0" cy="9501720"/>
          </a:xfrm>
          <a:prstGeom prst="line">
            <a:avLst/>
          </a:prstGeom>
          <a:ln w="9525" cap="flat">
            <a:solidFill>
              <a:srgbClr val="2B2B2B"/>
            </a:solidFill>
            <a:prstDash val="solid"/>
            <a:headEnd type="none" w="sm" len="sm"/>
            <a:tailEnd type="none" w="sm" len="sm"/>
          </a:ln>
        </p:spPr>
        <p:txBody>
          <a:bodyPr/>
          <a:lstStyle/>
          <a:p>
            <a:endParaRPr lang="pt-BR"/>
          </a:p>
        </p:txBody>
      </p:sp>
      <p:grpSp>
        <p:nvGrpSpPr>
          <p:cNvPr id="3" name="Group 3"/>
          <p:cNvGrpSpPr/>
          <p:nvPr/>
        </p:nvGrpSpPr>
        <p:grpSpPr>
          <a:xfrm>
            <a:off x="2537861" y="1135727"/>
            <a:ext cx="11361587" cy="1509933"/>
            <a:chOff x="0" y="0"/>
            <a:chExt cx="15148782" cy="2013244"/>
          </a:xfrm>
        </p:grpSpPr>
        <p:sp>
          <p:nvSpPr>
            <p:cNvPr id="4" name="TextBox 4"/>
            <p:cNvSpPr txBox="1"/>
            <p:nvPr/>
          </p:nvSpPr>
          <p:spPr>
            <a:xfrm>
              <a:off x="0" y="-123825"/>
              <a:ext cx="15148782"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Particulares</a:t>
              </a:r>
            </a:p>
          </p:txBody>
        </p:sp>
        <p:sp>
          <p:nvSpPr>
            <p:cNvPr id="5" name="TextBox 5"/>
            <p:cNvSpPr txBox="1"/>
            <p:nvPr/>
          </p:nvSpPr>
          <p:spPr>
            <a:xfrm>
              <a:off x="0" y="941577"/>
              <a:ext cx="15148782" cy="10716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Obervando os dados, pode-se ver que uma estratégia voltada para as séries do inflantil e Fundamental I gerarão mais impacto</a:t>
              </a:r>
            </a:p>
          </p:txBody>
        </p:sp>
      </p:grpSp>
      <p:sp>
        <p:nvSpPr>
          <p:cNvPr id="6" name="Freeform 6"/>
          <p:cNvSpPr/>
          <p:nvPr/>
        </p:nvSpPr>
        <p:spPr>
          <a:xfrm>
            <a:off x="1028700" y="1028700"/>
            <a:ext cx="535018" cy="428106"/>
          </a:xfrm>
          <a:custGeom>
            <a:avLst/>
            <a:gdLst/>
            <a:ahLst/>
            <a:cxnLst/>
            <a:rect l="l" t="t" r="r" b="b"/>
            <a:pathLst>
              <a:path w="535018" h="428106">
                <a:moveTo>
                  <a:pt x="0" y="0"/>
                </a:moveTo>
                <a:lnTo>
                  <a:pt x="535018" y="0"/>
                </a:lnTo>
                <a:lnTo>
                  <a:pt x="535018" y="428106"/>
                </a:lnTo>
                <a:lnTo>
                  <a:pt x="0" y="428106"/>
                </a:lnTo>
                <a:lnTo>
                  <a:pt x="0" y="0"/>
                </a:lnTo>
                <a:close/>
              </a:path>
            </a:pathLst>
          </a:custGeom>
          <a:blipFill>
            <a:blip r:embed="rId2">
              <a:extLst>
                <a:ext uri="{96DAC541-7B7A-43D3-8B79-37D633B846F1}">
                  <asvg:svgBlip xmlns:asvg="http://schemas.microsoft.com/office/drawing/2016/SVG/main" r:embed="rId3"/>
                </a:ext>
              </a:extLst>
            </a:blip>
            <a:stretch>
              <a:fillRect l="-83" r="-83"/>
            </a:stretch>
          </a:blipFill>
        </p:spPr>
        <p:txBody>
          <a:bodyPr/>
          <a:lstStyle/>
          <a:p>
            <a:endParaRPr lang="pt-BR"/>
          </a:p>
        </p:txBody>
      </p:sp>
      <p:grpSp>
        <p:nvGrpSpPr>
          <p:cNvPr id="7" name="Group 7"/>
          <p:cNvGrpSpPr/>
          <p:nvPr/>
        </p:nvGrpSpPr>
        <p:grpSpPr>
          <a:xfrm>
            <a:off x="2537861" y="2953756"/>
            <a:ext cx="11361587" cy="2290983"/>
            <a:chOff x="0" y="0"/>
            <a:chExt cx="15148782" cy="3054644"/>
          </a:xfrm>
        </p:grpSpPr>
        <p:sp>
          <p:nvSpPr>
            <p:cNvPr id="8" name="TextBox 8"/>
            <p:cNvSpPr txBox="1"/>
            <p:nvPr/>
          </p:nvSpPr>
          <p:spPr>
            <a:xfrm>
              <a:off x="0" y="-123825"/>
              <a:ext cx="15148782"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Comunitárias</a:t>
              </a:r>
            </a:p>
          </p:txBody>
        </p:sp>
        <p:sp>
          <p:nvSpPr>
            <p:cNvPr id="9" name="TextBox 9"/>
            <p:cNvSpPr txBox="1"/>
            <p:nvPr/>
          </p:nvSpPr>
          <p:spPr>
            <a:xfrm>
              <a:off x="0" y="941577"/>
              <a:ext cx="15148782" cy="2113068"/>
            </a:xfrm>
            <a:prstGeom prst="rect">
              <a:avLst/>
            </a:prstGeom>
          </p:spPr>
          <p:txBody>
            <a:bodyPr lIns="0" tIns="0" rIns="0" bIns="0" rtlCol="0" anchor="t">
              <a:spAutoFit/>
            </a:bodyPr>
            <a:lstStyle/>
            <a:p>
              <a:pPr marL="0" lvl="0" indent="0">
                <a:lnSpc>
                  <a:spcPts val="3080"/>
                </a:lnSpc>
              </a:pPr>
              <a:r>
                <a:rPr lang="en-US" sz="2200" dirty="0">
                  <a:solidFill>
                    <a:srgbClr val="2B2B2B"/>
                  </a:solidFill>
                  <a:latin typeface="Agrandir"/>
                </a:rPr>
                <a:t>Para </a:t>
              </a:r>
              <a:r>
                <a:rPr lang="en-US" sz="2200" dirty="0" err="1">
                  <a:solidFill>
                    <a:srgbClr val="2B2B2B"/>
                  </a:solidFill>
                  <a:latin typeface="Agrandir"/>
                </a:rPr>
                <a:t>estas</a:t>
              </a:r>
              <a:r>
                <a:rPr lang="en-US" sz="2200" dirty="0">
                  <a:solidFill>
                    <a:srgbClr val="2B2B2B"/>
                  </a:solidFill>
                  <a:latin typeface="Agrandir"/>
                </a:rPr>
                <a:t> </a:t>
              </a:r>
              <a:r>
                <a:rPr lang="en-US" sz="2200" dirty="0" err="1">
                  <a:solidFill>
                    <a:srgbClr val="2B2B2B"/>
                  </a:solidFill>
                  <a:latin typeface="Agrandir"/>
                </a:rPr>
                <a:t>escolas</a:t>
              </a:r>
              <a:r>
                <a:rPr lang="en-US" sz="2200" dirty="0">
                  <a:solidFill>
                    <a:srgbClr val="2B2B2B"/>
                  </a:solidFill>
                  <a:latin typeface="Agrandir"/>
                </a:rPr>
                <a:t> e o restante, a </a:t>
              </a:r>
              <a:r>
                <a:rPr lang="en-US" sz="2200" dirty="0" err="1">
                  <a:solidFill>
                    <a:srgbClr val="2B2B2B"/>
                  </a:solidFill>
                  <a:latin typeface="Agrandir"/>
                </a:rPr>
                <a:t>amostra</a:t>
              </a:r>
              <a:r>
                <a:rPr lang="en-US" sz="2200" dirty="0">
                  <a:solidFill>
                    <a:srgbClr val="2B2B2B"/>
                  </a:solidFill>
                  <a:latin typeface="Agrandir"/>
                </a:rPr>
                <a:t> é </a:t>
              </a:r>
              <a:r>
                <a:rPr lang="en-US" sz="2200" dirty="0" err="1">
                  <a:solidFill>
                    <a:srgbClr val="2B2B2B"/>
                  </a:solidFill>
                  <a:latin typeface="Agrandir"/>
                </a:rPr>
                <a:t>pequena</a:t>
              </a:r>
              <a:r>
                <a:rPr lang="en-US" sz="2200" dirty="0">
                  <a:solidFill>
                    <a:srgbClr val="2B2B2B"/>
                  </a:solidFill>
                  <a:latin typeface="Agrandir"/>
                </a:rPr>
                <a:t>, </a:t>
              </a:r>
              <a:r>
                <a:rPr lang="en-US" sz="2200" dirty="0" err="1">
                  <a:solidFill>
                    <a:srgbClr val="2B2B2B"/>
                  </a:solidFill>
                  <a:latin typeface="Agrandir"/>
                </a:rPr>
                <a:t>assim</a:t>
              </a:r>
              <a:r>
                <a:rPr lang="en-US" sz="2200" dirty="0">
                  <a:solidFill>
                    <a:srgbClr val="2B2B2B"/>
                  </a:solidFill>
                  <a:latin typeface="Agrandir"/>
                </a:rPr>
                <a:t> </a:t>
              </a:r>
              <a:r>
                <a:rPr lang="en-US" sz="2200" dirty="0" err="1">
                  <a:solidFill>
                    <a:srgbClr val="2B2B2B"/>
                  </a:solidFill>
                  <a:latin typeface="Agrandir"/>
                </a:rPr>
                <a:t>deve</a:t>
              </a:r>
              <a:r>
                <a:rPr lang="en-US" sz="2200" dirty="0">
                  <a:solidFill>
                    <a:srgbClr val="2B2B2B"/>
                  </a:solidFill>
                  <a:latin typeface="Agrandir"/>
                </a:rPr>
                <a:t>-se </a:t>
              </a:r>
              <a:r>
                <a:rPr lang="en-US" sz="2200" dirty="0" err="1">
                  <a:solidFill>
                    <a:srgbClr val="2B2B2B"/>
                  </a:solidFill>
                  <a:latin typeface="Agrandir"/>
                </a:rPr>
                <a:t>tomar</a:t>
              </a:r>
              <a:r>
                <a:rPr lang="en-US" sz="2200" dirty="0">
                  <a:solidFill>
                    <a:srgbClr val="2B2B2B"/>
                  </a:solidFill>
                  <a:latin typeface="Agrandir"/>
                </a:rPr>
                <a:t> </a:t>
              </a:r>
              <a:r>
                <a:rPr lang="en-US" sz="2200" dirty="0" err="1">
                  <a:solidFill>
                    <a:srgbClr val="2B2B2B"/>
                  </a:solidFill>
                  <a:latin typeface="Agrandir"/>
                </a:rPr>
                <a:t>cuidado</a:t>
              </a:r>
              <a:r>
                <a:rPr lang="en-US" sz="2200" dirty="0">
                  <a:solidFill>
                    <a:srgbClr val="2B2B2B"/>
                  </a:solidFill>
                  <a:latin typeface="Agrandir"/>
                </a:rPr>
                <a:t> com </a:t>
              </a:r>
              <a:r>
                <a:rPr lang="en-US" sz="2200" dirty="0" err="1">
                  <a:solidFill>
                    <a:srgbClr val="2B2B2B"/>
                  </a:solidFill>
                  <a:latin typeface="Agrandir"/>
                </a:rPr>
                <a:t>os</a:t>
              </a:r>
              <a:r>
                <a:rPr lang="en-US" sz="2200" dirty="0">
                  <a:solidFill>
                    <a:srgbClr val="2B2B2B"/>
                  </a:solidFill>
                  <a:latin typeface="Agrandir"/>
                </a:rPr>
                <a:t> dados que </a:t>
              </a:r>
              <a:r>
                <a:rPr lang="en-US" sz="2200" dirty="0" err="1">
                  <a:solidFill>
                    <a:srgbClr val="2B2B2B"/>
                  </a:solidFill>
                  <a:latin typeface="Agrandir"/>
                </a:rPr>
                <a:t>podem</a:t>
              </a:r>
              <a:r>
                <a:rPr lang="en-US" sz="2200" dirty="0">
                  <a:solidFill>
                    <a:srgbClr val="2B2B2B"/>
                  </a:solidFill>
                  <a:latin typeface="Agrandir"/>
                </a:rPr>
                <a:t> </a:t>
              </a:r>
              <a:r>
                <a:rPr lang="en-US" sz="2200" dirty="0" err="1">
                  <a:solidFill>
                    <a:srgbClr val="2B2B2B"/>
                  </a:solidFill>
                  <a:latin typeface="Agrandir"/>
                </a:rPr>
                <a:t>estar</a:t>
              </a:r>
              <a:r>
                <a:rPr lang="en-US" sz="2200" dirty="0">
                  <a:solidFill>
                    <a:srgbClr val="2B2B2B"/>
                  </a:solidFill>
                  <a:latin typeface="Agrandir"/>
                </a:rPr>
                <a:t> </a:t>
              </a:r>
              <a:r>
                <a:rPr lang="en-US" sz="2200" dirty="0" err="1">
                  <a:solidFill>
                    <a:srgbClr val="2B2B2B"/>
                  </a:solidFill>
                  <a:latin typeface="Agrandir"/>
                </a:rPr>
                <a:t>viesados</a:t>
              </a:r>
              <a:r>
                <a:rPr lang="en-US" sz="2200" dirty="0">
                  <a:solidFill>
                    <a:srgbClr val="2B2B2B"/>
                  </a:solidFill>
                  <a:latin typeface="Agrandir"/>
                </a:rPr>
                <a:t>, para as </a:t>
              </a:r>
              <a:r>
                <a:rPr lang="en-US" sz="2200" dirty="0" err="1">
                  <a:solidFill>
                    <a:srgbClr val="2B2B2B"/>
                  </a:solidFill>
                  <a:latin typeface="Agrandir"/>
                </a:rPr>
                <a:t>escolas</a:t>
              </a:r>
              <a:r>
                <a:rPr lang="en-US" sz="2200" dirty="0">
                  <a:solidFill>
                    <a:srgbClr val="2B2B2B"/>
                  </a:solidFill>
                  <a:latin typeface="Agrandir"/>
                </a:rPr>
                <a:t> </a:t>
              </a:r>
              <a:r>
                <a:rPr lang="en-US" sz="2200" dirty="0" err="1">
                  <a:solidFill>
                    <a:srgbClr val="2B2B2B"/>
                  </a:solidFill>
                  <a:latin typeface="Agrandir"/>
                </a:rPr>
                <a:t>prospectadas</a:t>
              </a:r>
              <a:r>
                <a:rPr lang="en-US" sz="2200" dirty="0">
                  <a:solidFill>
                    <a:srgbClr val="2B2B2B"/>
                  </a:solidFill>
                  <a:latin typeface="Agrandir"/>
                </a:rPr>
                <a:t>, a </a:t>
              </a:r>
              <a:r>
                <a:rPr lang="en-US" sz="2200" dirty="0" err="1">
                  <a:solidFill>
                    <a:srgbClr val="2B2B2B"/>
                  </a:solidFill>
                  <a:latin typeface="Agrandir"/>
                </a:rPr>
                <a:t>estratégia</a:t>
              </a:r>
              <a:r>
                <a:rPr lang="en-US" sz="2200" dirty="0">
                  <a:solidFill>
                    <a:srgbClr val="2B2B2B"/>
                  </a:solidFill>
                  <a:latin typeface="Agrandir"/>
                </a:rPr>
                <a:t> é o </a:t>
              </a:r>
              <a:r>
                <a:rPr lang="en-US" sz="2200" dirty="0" err="1">
                  <a:solidFill>
                    <a:srgbClr val="2B2B2B"/>
                  </a:solidFill>
                  <a:latin typeface="Agrandir"/>
                </a:rPr>
                <a:t>foco</a:t>
              </a:r>
              <a:r>
                <a:rPr lang="en-US" sz="2200" dirty="0">
                  <a:solidFill>
                    <a:srgbClr val="2B2B2B"/>
                  </a:solidFill>
                  <a:latin typeface="Agrandir"/>
                </a:rPr>
                <a:t> no EM, </a:t>
              </a:r>
              <a:r>
                <a:rPr lang="en-US" sz="2200" dirty="0" err="1">
                  <a:solidFill>
                    <a:srgbClr val="2B2B2B"/>
                  </a:solidFill>
                  <a:latin typeface="Agrandir"/>
                </a:rPr>
                <a:t>porém</a:t>
              </a:r>
              <a:r>
                <a:rPr lang="en-US" sz="2200" dirty="0">
                  <a:solidFill>
                    <a:srgbClr val="2B2B2B"/>
                  </a:solidFill>
                  <a:latin typeface="Agrandir"/>
                </a:rPr>
                <a:t> </a:t>
              </a:r>
              <a:r>
                <a:rPr lang="en-US" sz="2200" dirty="0" err="1">
                  <a:solidFill>
                    <a:srgbClr val="2B2B2B"/>
                  </a:solidFill>
                  <a:latin typeface="Agrandir"/>
                </a:rPr>
                <a:t>observando</a:t>
              </a:r>
              <a:r>
                <a:rPr lang="en-US" sz="2200" dirty="0">
                  <a:solidFill>
                    <a:srgbClr val="2B2B2B"/>
                  </a:solidFill>
                  <a:latin typeface="Agrandir"/>
                </a:rPr>
                <a:t> </a:t>
              </a:r>
              <a:r>
                <a:rPr lang="en-US" sz="2200" dirty="0" err="1">
                  <a:solidFill>
                    <a:srgbClr val="2B2B2B"/>
                  </a:solidFill>
                  <a:latin typeface="Agrandir"/>
                </a:rPr>
                <a:t>os</a:t>
              </a:r>
              <a:r>
                <a:rPr lang="en-US" sz="2200" dirty="0">
                  <a:solidFill>
                    <a:srgbClr val="2B2B2B"/>
                  </a:solidFill>
                  <a:latin typeface="Agrandir"/>
                </a:rPr>
                <a:t> dados </a:t>
              </a:r>
              <a:r>
                <a:rPr lang="en-US" sz="2200" dirty="0" err="1">
                  <a:solidFill>
                    <a:srgbClr val="2B2B2B"/>
                  </a:solidFill>
                  <a:latin typeface="Agrandir"/>
                </a:rPr>
                <a:t>gerais</a:t>
              </a:r>
              <a:r>
                <a:rPr lang="en-US" sz="2200" dirty="0">
                  <a:solidFill>
                    <a:srgbClr val="2B2B2B"/>
                  </a:solidFill>
                  <a:latin typeface="Agrandir"/>
                </a:rPr>
                <a:t>(</a:t>
              </a:r>
              <a:r>
                <a:rPr lang="en-US" sz="2200" dirty="0" err="1">
                  <a:solidFill>
                    <a:srgbClr val="2B2B2B"/>
                  </a:solidFill>
                  <a:latin typeface="Agrandir"/>
                </a:rPr>
                <a:t>microdados</a:t>
              </a:r>
              <a:r>
                <a:rPr lang="en-US" sz="2200" dirty="0">
                  <a:solidFill>
                    <a:srgbClr val="2B2B2B"/>
                  </a:solidFill>
                  <a:latin typeface="Agrandir"/>
                </a:rPr>
                <a:t>), </a:t>
              </a:r>
              <a:r>
                <a:rPr lang="en-US" sz="2200" dirty="0" err="1">
                  <a:solidFill>
                    <a:srgbClr val="2B2B2B"/>
                  </a:solidFill>
                  <a:latin typeface="Agrandir"/>
                </a:rPr>
                <a:t>observa</a:t>
              </a:r>
              <a:r>
                <a:rPr lang="en-US" sz="2200" dirty="0">
                  <a:solidFill>
                    <a:srgbClr val="2B2B2B"/>
                  </a:solidFill>
                  <a:latin typeface="Agrandir"/>
                </a:rPr>
                <a:t>-se que </a:t>
              </a:r>
              <a:r>
                <a:rPr lang="en-US" sz="2200" dirty="0" err="1">
                  <a:solidFill>
                    <a:srgbClr val="2B2B2B"/>
                  </a:solidFill>
                  <a:latin typeface="Agrandir"/>
                </a:rPr>
                <a:t>este</a:t>
              </a:r>
              <a:r>
                <a:rPr lang="en-US" sz="2200" dirty="0">
                  <a:solidFill>
                    <a:srgbClr val="2B2B2B"/>
                  </a:solidFill>
                  <a:latin typeface="Agrandir"/>
                </a:rPr>
                <a:t> </a:t>
              </a:r>
              <a:r>
                <a:rPr lang="en-US" sz="2200" dirty="0" err="1">
                  <a:solidFill>
                    <a:srgbClr val="2B2B2B"/>
                  </a:solidFill>
                  <a:latin typeface="Agrandir"/>
                </a:rPr>
                <a:t>tipo</a:t>
              </a:r>
              <a:r>
                <a:rPr lang="en-US" sz="2200" dirty="0">
                  <a:solidFill>
                    <a:srgbClr val="2B2B2B"/>
                  </a:solidFill>
                  <a:latin typeface="Agrandir"/>
                </a:rPr>
                <a:t> de </a:t>
              </a:r>
              <a:r>
                <a:rPr lang="en-US" sz="2200" dirty="0" err="1">
                  <a:solidFill>
                    <a:srgbClr val="2B2B2B"/>
                  </a:solidFill>
                  <a:latin typeface="Agrandir"/>
                </a:rPr>
                <a:t>instituição</a:t>
              </a:r>
              <a:r>
                <a:rPr lang="en-US" sz="2200" dirty="0">
                  <a:solidFill>
                    <a:srgbClr val="2B2B2B"/>
                  </a:solidFill>
                  <a:latin typeface="Agrandir"/>
                </a:rPr>
                <a:t> é </a:t>
              </a:r>
              <a:r>
                <a:rPr lang="en-US" sz="2200" dirty="0" err="1">
                  <a:solidFill>
                    <a:srgbClr val="2B2B2B"/>
                  </a:solidFill>
                  <a:latin typeface="Agrandir"/>
                </a:rPr>
                <a:t>mais</a:t>
              </a:r>
              <a:r>
                <a:rPr lang="en-US" sz="2200" dirty="0">
                  <a:solidFill>
                    <a:srgbClr val="2B2B2B"/>
                  </a:solidFill>
                  <a:latin typeface="Agrandir"/>
                </a:rPr>
                <a:t> </a:t>
              </a:r>
              <a:r>
                <a:rPr lang="en-US" sz="2200" dirty="0" err="1">
                  <a:solidFill>
                    <a:srgbClr val="2B2B2B"/>
                  </a:solidFill>
                  <a:latin typeface="Agrandir"/>
                </a:rPr>
                <a:t>voltada</a:t>
              </a:r>
              <a:r>
                <a:rPr lang="en-US" sz="2200" dirty="0">
                  <a:solidFill>
                    <a:srgbClr val="2B2B2B"/>
                  </a:solidFill>
                  <a:latin typeface="Agrandir"/>
                </a:rPr>
                <a:t> para a </a:t>
              </a:r>
              <a:r>
                <a:rPr lang="en-US" sz="2200" dirty="0" err="1">
                  <a:solidFill>
                    <a:srgbClr val="2B2B2B"/>
                  </a:solidFill>
                  <a:latin typeface="Agrandir"/>
                </a:rPr>
                <a:t>educação</a:t>
              </a:r>
              <a:r>
                <a:rPr lang="en-US" sz="2200" dirty="0">
                  <a:solidFill>
                    <a:srgbClr val="2B2B2B"/>
                  </a:solidFill>
                  <a:latin typeface="Agrandir"/>
                </a:rPr>
                <a:t> </a:t>
              </a:r>
              <a:r>
                <a:rPr lang="en-US" sz="2200" dirty="0" err="1">
                  <a:solidFill>
                    <a:srgbClr val="2B2B2B"/>
                  </a:solidFill>
                  <a:latin typeface="Agrandir"/>
                </a:rPr>
                <a:t>infantil</a:t>
              </a:r>
              <a:endParaRPr lang="en-US" sz="2200" dirty="0">
                <a:solidFill>
                  <a:srgbClr val="2B2B2B"/>
                </a:solidFill>
                <a:latin typeface="Agrandir"/>
              </a:endParaRPr>
            </a:p>
          </p:txBody>
        </p:sp>
      </p:grpSp>
      <p:grpSp>
        <p:nvGrpSpPr>
          <p:cNvPr id="10" name="Group 10"/>
          <p:cNvGrpSpPr/>
          <p:nvPr/>
        </p:nvGrpSpPr>
        <p:grpSpPr>
          <a:xfrm>
            <a:off x="2537861" y="5552835"/>
            <a:ext cx="11361587" cy="1850928"/>
            <a:chOff x="0" y="0"/>
            <a:chExt cx="15148782" cy="2467904"/>
          </a:xfrm>
        </p:grpSpPr>
        <p:sp>
          <p:nvSpPr>
            <p:cNvPr id="11" name="TextBox 11"/>
            <p:cNvSpPr txBox="1"/>
            <p:nvPr/>
          </p:nvSpPr>
          <p:spPr>
            <a:xfrm>
              <a:off x="0" y="-123825"/>
              <a:ext cx="15148782" cy="623357"/>
            </a:xfrm>
            <a:prstGeom prst="rect">
              <a:avLst/>
            </a:prstGeom>
          </p:spPr>
          <p:txBody>
            <a:bodyPr lIns="0" tIns="0" rIns="0" bIns="0" rtlCol="0" anchor="t">
              <a:spAutoFit/>
            </a:bodyPr>
            <a:lstStyle/>
            <a:p>
              <a:pPr marL="0" lvl="0" indent="0">
                <a:lnSpc>
                  <a:spcPts val="3500"/>
                </a:lnSpc>
                <a:spcBef>
                  <a:spcPct val="0"/>
                </a:spcBef>
              </a:pPr>
              <a:r>
                <a:rPr lang="en-US" sz="2500">
                  <a:solidFill>
                    <a:srgbClr val="2B2B2B"/>
                  </a:solidFill>
                  <a:latin typeface="Agrandir"/>
                </a:rPr>
                <a:t>Confessionais</a:t>
              </a:r>
            </a:p>
          </p:txBody>
        </p:sp>
        <p:sp>
          <p:nvSpPr>
            <p:cNvPr id="12" name="TextBox 12"/>
            <p:cNvSpPr txBox="1"/>
            <p:nvPr/>
          </p:nvSpPr>
          <p:spPr>
            <a:xfrm>
              <a:off x="0" y="875537"/>
              <a:ext cx="15148782" cy="15923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Estas escolas possuem um concentração de alunos no ensino fundamental, tanto na amostra, quanto na base geral, assim as estratégias devem adequar-se a esse padrão, mesmo em caso de expansão</a:t>
              </a:r>
            </a:p>
          </p:txBody>
        </p:sp>
      </p:grpSp>
      <p:grpSp>
        <p:nvGrpSpPr>
          <p:cNvPr id="13" name="Group 13"/>
          <p:cNvGrpSpPr/>
          <p:nvPr/>
        </p:nvGrpSpPr>
        <p:grpSpPr>
          <a:xfrm>
            <a:off x="2537861" y="7855393"/>
            <a:ext cx="11361587" cy="1900458"/>
            <a:chOff x="0" y="0"/>
            <a:chExt cx="15148782" cy="2533944"/>
          </a:xfrm>
        </p:grpSpPr>
        <p:sp>
          <p:nvSpPr>
            <p:cNvPr id="14" name="TextBox 14"/>
            <p:cNvSpPr txBox="1"/>
            <p:nvPr/>
          </p:nvSpPr>
          <p:spPr>
            <a:xfrm>
              <a:off x="0" y="-123825"/>
              <a:ext cx="15148782"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Filantrópicas</a:t>
              </a:r>
            </a:p>
          </p:txBody>
        </p:sp>
        <p:sp>
          <p:nvSpPr>
            <p:cNvPr id="15" name="TextBox 15"/>
            <p:cNvSpPr txBox="1"/>
            <p:nvPr/>
          </p:nvSpPr>
          <p:spPr>
            <a:xfrm>
              <a:off x="0" y="941577"/>
              <a:ext cx="15148782" cy="15923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Na amostra, vemos uma distribuição equilibrada de alunos, levemente maior no fundamental, porém observando os dados da população, essas instituições se concentram mais no EI, sendo que deve haver mudança de estratégia para expansão</a:t>
              </a:r>
            </a:p>
          </p:txBody>
        </p:sp>
      </p:grpSp>
      <p:sp>
        <p:nvSpPr>
          <p:cNvPr id="16" name="Freeform 16"/>
          <p:cNvSpPr/>
          <p:nvPr/>
        </p:nvSpPr>
        <p:spPr>
          <a:xfrm>
            <a:off x="1028700" y="3375616"/>
            <a:ext cx="535018" cy="428106"/>
          </a:xfrm>
          <a:custGeom>
            <a:avLst/>
            <a:gdLst/>
            <a:ahLst/>
            <a:cxnLst/>
            <a:rect l="l" t="t" r="r" b="b"/>
            <a:pathLst>
              <a:path w="535018" h="428106">
                <a:moveTo>
                  <a:pt x="0" y="0"/>
                </a:moveTo>
                <a:lnTo>
                  <a:pt x="535018" y="0"/>
                </a:lnTo>
                <a:lnTo>
                  <a:pt x="535018" y="428106"/>
                </a:lnTo>
                <a:lnTo>
                  <a:pt x="0" y="428106"/>
                </a:lnTo>
                <a:lnTo>
                  <a:pt x="0" y="0"/>
                </a:lnTo>
                <a:close/>
              </a:path>
            </a:pathLst>
          </a:custGeom>
          <a:blipFill>
            <a:blip r:embed="rId4">
              <a:extLst>
                <a:ext uri="{96DAC541-7B7A-43D3-8B79-37D633B846F1}">
                  <asvg:svgBlip xmlns:asvg="http://schemas.microsoft.com/office/drawing/2016/SVG/main" r:embed="rId5"/>
                </a:ext>
              </a:extLst>
            </a:blip>
            <a:stretch>
              <a:fillRect l="-83" r="-83"/>
            </a:stretch>
          </a:blipFill>
        </p:spPr>
        <p:txBody>
          <a:bodyPr/>
          <a:lstStyle/>
          <a:p>
            <a:endParaRPr lang="pt-BR"/>
          </a:p>
        </p:txBody>
      </p:sp>
      <p:sp>
        <p:nvSpPr>
          <p:cNvPr id="17" name="Freeform 17"/>
          <p:cNvSpPr/>
          <p:nvPr/>
        </p:nvSpPr>
        <p:spPr>
          <a:xfrm>
            <a:off x="1028700" y="5615504"/>
            <a:ext cx="535018" cy="428106"/>
          </a:xfrm>
          <a:custGeom>
            <a:avLst/>
            <a:gdLst/>
            <a:ahLst/>
            <a:cxnLst/>
            <a:rect l="l" t="t" r="r" b="b"/>
            <a:pathLst>
              <a:path w="535018" h="428106">
                <a:moveTo>
                  <a:pt x="0" y="0"/>
                </a:moveTo>
                <a:lnTo>
                  <a:pt x="535018" y="0"/>
                </a:lnTo>
                <a:lnTo>
                  <a:pt x="535018" y="428107"/>
                </a:lnTo>
                <a:lnTo>
                  <a:pt x="0" y="428107"/>
                </a:lnTo>
                <a:lnTo>
                  <a:pt x="0" y="0"/>
                </a:lnTo>
                <a:close/>
              </a:path>
            </a:pathLst>
          </a:custGeom>
          <a:blipFill>
            <a:blip r:embed="rId6">
              <a:extLst>
                <a:ext uri="{96DAC541-7B7A-43D3-8B79-37D633B846F1}">
                  <asvg:svgBlip xmlns:asvg="http://schemas.microsoft.com/office/drawing/2016/SVG/main" r:embed="rId7"/>
                </a:ext>
              </a:extLst>
            </a:blip>
            <a:stretch>
              <a:fillRect l="-83" r="-83"/>
            </a:stretch>
          </a:blipFill>
        </p:spPr>
        <p:txBody>
          <a:bodyPr/>
          <a:lstStyle/>
          <a:p>
            <a:endParaRPr lang="pt-BR"/>
          </a:p>
        </p:txBody>
      </p:sp>
      <p:sp>
        <p:nvSpPr>
          <p:cNvPr id="18" name="Freeform 18"/>
          <p:cNvSpPr/>
          <p:nvPr/>
        </p:nvSpPr>
        <p:spPr>
          <a:xfrm>
            <a:off x="1028700" y="7962420"/>
            <a:ext cx="535018" cy="428106"/>
          </a:xfrm>
          <a:custGeom>
            <a:avLst/>
            <a:gdLst/>
            <a:ahLst/>
            <a:cxnLst/>
            <a:rect l="l" t="t" r="r" b="b"/>
            <a:pathLst>
              <a:path w="535018" h="428106">
                <a:moveTo>
                  <a:pt x="0" y="0"/>
                </a:moveTo>
                <a:lnTo>
                  <a:pt x="535018" y="0"/>
                </a:lnTo>
                <a:lnTo>
                  <a:pt x="535018" y="428106"/>
                </a:lnTo>
                <a:lnTo>
                  <a:pt x="0" y="428106"/>
                </a:lnTo>
                <a:lnTo>
                  <a:pt x="0" y="0"/>
                </a:lnTo>
                <a:close/>
              </a:path>
            </a:pathLst>
          </a:custGeom>
          <a:blipFill>
            <a:blip r:embed="rId8">
              <a:extLst>
                <a:ext uri="{96DAC541-7B7A-43D3-8B79-37D633B846F1}">
                  <asvg:svgBlip xmlns:asvg="http://schemas.microsoft.com/office/drawing/2016/SVG/main" r:embed="rId9"/>
                </a:ext>
              </a:extLst>
            </a:blip>
            <a:stretch>
              <a:fillRect l="-83" r="-83"/>
            </a:stretch>
          </a:blipFill>
        </p:spPr>
        <p:txBody>
          <a:bodyPr/>
          <a:lstStyle/>
          <a:p>
            <a:endParaRPr lang="pt-B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4911263" y="4219178"/>
            <a:ext cx="8465475" cy="1848644"/>
            <a:chOff x="0" y="0"/>
            <a:chExt cx="11287299" cy="2464859"/>
          </a:xfrm>
        </p:grpSpPr>
        <p:sp>
          <p:nvSpPr>
            <p:cNvPr id="4" name="TextBox 4"/>
            <p:cNvSpPr txBox="1"/>
            <p:nvPr/>
          </p:nvSpPr>
          <p:spPr>
            <a:xfrm>
              <a:off x="0" y="-190500"/>
              <a:ext cx="11287299" cy="1600200"/>
            </a:xfrm>
            <a:prstGeom prst="rect">
              <a:avLst/>
            </a:prstGeom>
          </p:spPr>
          <p:txBody>
            <a:bodyPr lIns="0" tIns="0" rIns="0" bIns="0" rtlCol="0" anchor="t">
              <a:spAutoFit/>
            </a:bodyPr>
            <a:lstStyle/>
            <a:p>
              <a:pPr marL="0" lvl="0" indent="0" algn="ctr">
                <a:lnSpc>
                  <a:spcPts val="8399"/>
                </a:lnSpc>
                <a:spcBef>
                  <a:spcPct val="0"/>
                </a:spcBef>
              </a:pPr>
              <a:r>
                <a:rPr lang="en-US" sz="6999" u="none">
                  <a:solidFill>
                    <a:srgbClr val="2B2B2B"/>
                  </a:solidFill>
                  <a:latin typeface="Agrandir"/>
                </a:rPr>
                <a:t>Agradeço!</a:t>
              </a:r>
            </a:p>
          </p:txBody>
        </p:sp>
        <p:sp>
          <p:nvSpPr>
            <p:cNvPr id="5" name="TextBox 5"/>
            <p:cNvSpPr txBox="1"/>
            <p:nvPr/>
          </p:nvSpPr>
          <p:spPr>
            <a:xfrm>
              <a:off x="0" y="1819487"/>
              <a:ext cx="11287299" cy="645371"/>
            </a:xfrm>
            <a:prstGeom prst="rect">
              <a:avLst/>
            </a:prstGeom>
          </p:spPr>
          <p:txBody>
            <a:bodyPr lIns="0" tIns="0" rIns="0" bIns="0" rtlCol="0" anchor="t">
              <a:spAutoFit/>
            </a:bodyPr>
            <a:lstStyle/>
            <a:p>
              <a:pPr marL="0" lvl="0" indent="0" algn="ctr">
                <a:lnSpc>
                  <a:spcPts val="3640"/>
                </a:lnSpc>
              </a:pPr>
              <a:r>
                <a:rPr lang="en-US" sz="2600">
                  <a:solidFill>
                    <a:srgbClr val="2B2B2B"/>
                  </a:solidFill>
                  <a:latin typeface="Agrandir"/>
                </a:rPr>
                <a:t>Espero que a análise seja de grande valor!</a:t>
              </a: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265286"/>
            <a:ext cx="6780460" cy="1756428"/>
            <a:chOff x="0" y="0"/>
            <a:chExt cx="9040614" cy="2341904"/>
          </a:xfrm>
        </p:grpSpPr>
        <p:sp>
          <p:nvSpPr>
            <p:cNvPr id="3" name="TextBox 3"/>
            <p:cNvSpPr txBox="1"/>
            <p:nvPr/>
          </p:nvSpPr>
          <p:spPr>
            <a:xfrm>
              <a:off x="0" y="-190500"/>
              <a:ext cx="9040614" cy="1600200"/>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2B2B2B"/>
                  </a:solidFill>
                  <a:latin typeface="Agrandir"/>
                </a:rPr>
                <a:t>Temas</a:t>
              </a:r>
            </a:p>
          </p:txBody>
        </p:sp>
        <p:sp>
          <p:nvSpPr>
            <p:cNvPr id="4" name="TextBox 4"/>
            <p:cNvSpPr txBox="1"/>
            <p:nvPr/>
          </p:nvSpPr>
          <p:spPr>
            <a:xfrm>
              <a:off x="0" y="1652506"/>
              <a:ext cx="9040614" cy="689398"/>
            </a:xfrm>
            <a:prstGeom prst="rect">
              <a:avLst/>
            </a:prstGeom>
          </p:spPr>
          <p:txBody>
            <a:bodyPr lIns="0" tIns="0" rIns="0" bIns="0" rtlCol="0" anchor="t">
              <a:spAutoFit/>
            </a:bodyPr>
            <a:lstStyle/>
            <a:p>
              <a:pPr marL="0" lvl="0" indent="0" algn="l">
                <a:lnSpc>
                  <a:spcPts val="3920"/>
                </a:lnSpc>
                <a:spcBef>
                  <a:spcPct val="0"/>
                </a:spcBef>
              </a:pPr>
              <a:r>
                <a:rPr lang="en-US" sz="2800" u="none">
                  <a:solidFill>
                    <a:srgbClr val="2B2B2B"/>
                  </a:solidFill>
                  <a:latin typeface="Agrandir"/>
                </a:rPr>
                <a:t>Tópicos</a:t>
              </a:r>
            </a:p>
          </p:txBody>
        </p:sp>
      </p:grpSp>
      <p:grpSp>
        <p:nvGrpSpPr>
          <p:cNvPr id="5" name="Group 5"/>
          <p:cNvGrpSpPr/>
          <p:nvPr/>
        </p:nvGrpSpPr>
        <p:grpSpPr>
          <a:xfrm>
            <a:off x="9809000" y="2776259"/>
            <a:ext cx="6907145" cy="868440"/>
            <a:chOff x="0" y="0"/>
            <a:chExt cx="9209527" cy="1157920"/>
          </a:xfrm>
        </p:grpSpPr>
        <p:sp>
          <p:nvSpPr>
            <p:cNvPr id="6" name="Freeform 6"/>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7" name="TextBox 7"/>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rPr>
                <a:t>Extração</a:t>
              </a:r>
            </a:p>
          </p:txBody>
        </p:sp>
        <p:sp>
          <p:nvSpPr>
            <p:cNvPr id="8" name="TextBox 8"/>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1</a:t>
              </a:r>
            </a:p>
          </p:txBody>
        </p:sp>
      </p:grpSp>
      <p:grpSp>
        <p:nvGrpSpPr>
          <p:cNvPr id="9" name="Group 9"/>
          <p:cNvGrpSpPr/>
          <p:nvPr/>
        </p:nvGrpSpPr>
        <p:grpSpPr>
          <a:xfrm>
            <a:off x="9809000" y="4064940"/>
            <a:ext cx="6907145" cy="868440"/>
            <a:chOff x="0" y="0"/>
            <a:chExt cx="9209527" cy="1157920"/>
          </a:xfrm>
        </p:grpSpPr>
        <p:sp>
          <p:nvSpPr>
            <p:cNvPr id="10" name="TextBox 10"/>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rPr>
                <a:t>Entendimento</a:t>
              </a:r>
            </a:p>
          </p:txBody>
        </p:sp>
        <p:sp>
          <p:nvSpPr>
            <p:cNvPr id="11" name="Freeform 11"/>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2" name="TextBox 12"/>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2</a:t>
              </a:r>
            </a:p>
          </p:txBody>
        </p:sp>
      </p:grpSp>
      <p:grpSp>
        <p:nvGrpSpPr>
          <p:cNvPr id="13" name="Group 13"/>
          <p:cNvGrpSpPr/>
          <p:nvPr/>
        </p:nvGrpSpPr>
        <p:grpSpPr>
          <a:xfrm>
            <a:off x="9809000" y="5353620"/>
            <a:ext cx="6907145" cy="868440"/>
            <a:chOff x="0" y="0"/>
            <a:chExt cx="9209527" cy="1157920"/>
          </a:xfrm>
        </p:grpSpPr>
        <p:sp>
          <p:nvSpPr>
            <p:cNvPr id="14" name="TextBox 14"/>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rPr>
                <a:t>Resultados</a:t>
              </a:r>
            </a:p>
          </p:txBody>
        </p:sp>
        <p:sp>
          <p:nvSpPr>
            <p:cNvPr id="15" name="Freeform 15"/>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6" name="TextBox 16"/>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a:solidFill>
                    <a:srgbClr val="2B2B2B"/>
                  </a:solidFill>
                  <a:latin typeface="Agrandir Bold"/>
                </a:rPr>
                <a:t>3</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4444901" y="4424362"/>
            <a:ext cx="9398198"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Extração dos dados</a:t>
            </a:r>
          </a:p>
        </p:txBody>
      </p:sp>
      <p:pic>
        <p:nvPicPr>
          <p:cNvPr id="3" name="Picture 3"/>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9465034" y="878304"/>
            <a:ext cx="1797669" cy="1851531"/>
            <a:chOff x="0" y="0"/>
            <a:chExt cx="2396892" cy="2468709"/>
          </a:xfrm>
        </p:grpSpPr>
        <p:sp>
          <p:nvSpPr>
            <p:cNvPr id="3" name="Freeform 3"/>
            <p:cNvSpPr/>
            <p:nvPr/>
          </p:nvSpPr>
          <p:spPr>
            <a:xfrm>
              <a:off x="0" y="0"/>
              <a:ext cx="2396892" cy="2468709"/>
            </a:xfrm>
            <a:custGeom>
              <a:avLst/>
              <a:gdLst/>
              <a:ahLst/>
              <a:cxnLst/>
              <a:rect l="l" t="t" r="r" b="b"/>
              <a:pathLst>
                <a:path w="2396892" h="2468709">
                  <a:moveTo>
                    <a:pt x="0" y="0"/>
                  </a:moveTo>
                  <a:lnTo>
                    <a:pt x="2396892" y="0"/>
                  </a:lnTo>
                  <a:lnTo>
                    <a:pt x="2396892" y="2468709"/>
                  </a:lnTo>
                  <a:lnTo>
                    <a:pt x="0" y="2468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4" name="Freeform 4"/>
            <p:cNvSpPr/>
            <p:nvPr/>
          </p:nvSpPr>
          <p:spPr>
            <a:xfrm>
              <a:off x="659855" y="796627"/>
              <a:ext cx="1077181" cy="875454"/>
            </a:xfrm>
            <a:custGeom>
              <a:avLst/>
              <a:gdLst/>
              <a:ahLst/>
              <a:cxnLst/>
              <a:rect l="l" t="t" r="r" b="b"/>
              <a:pathLst>
                <a:path w="1077181" h="875454">
                  <a:moveTo>
                    <a:pt x="0" y="0"/>
                  </a:moveTo>
                  <a:lnTo>
                    <a:pt x="1077181" y="0"/>
                  </a:lnTo>
                  <a:lnTo>
                    <a:pt x="1077181" y="875454"/>
                  </a:lnTo>
                  <a:lnTo>
                    <a:pt x="0" y="875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grpSp>
        <p:nvGrpSpPr>
          <p:cNvPr id="5" name="Group 5"/>
          <p:cNvGrpSpPr/>
          <p:nvPr/>
        </p:nvGrpSpPr>
        <p:grpSpPr>
          <a:xfrm>
            <a:off x="9401760" y="5288968"/>
            <a:ext cx="1924218" cy="1798269"/>
            <a:chOff x="0" y="0"/>
            <a:chExt cx="2565623" cy="2397692"/>
          </a:xfrm>
        </p:grpSpPr>
        <p:sp>
          <p:nvSpPr>
            <p:cNvPr id="6" name="Freeform 6"/>
            <p:cNvSpPr/>
            <p:nvPr/>
          </p:nvSpPr>
          <p:spPr>
            <a:xfrm>
              <a:off x="0" y="0"/>
              <a:ext cx="2565623" cy="2397692"/>
            </a:xfrm>
            <a:custGeom>
              <a:avLst/>
              <a:gdLst/>
              <a:ahLst/>
              <a:cxnLst/>
              <a:rect l="l" t="t" r="r" b="b"/>
              <a:pathLst>
                <a:path w="2565623" h="2397692">
                  <a:moveTo>
                    <a:pt x="0" y="0"/>
                  </a:moveTo>
                  <a:lnTo>
                    <a:pt x="2565623" y="0"/>
                  </a:lnTo>
                  <a:lnTo>
                    <a:pt x="2565623" y="2397692"/>
                  </a:lnTo>
                  <a:lnTo>
                    <a:pt x="0" y="2397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Freeform 7"/>
            <p:cNvSpPr/>
            <p:nvPr/>
          </p:nvSpPr>
          <p:spPr>
            <a:xfrm>
              <a:off x="841914" y="757948"/>
              <a:ext cx="881795" cy="881795"/>
            </a:xfrm>
            <a:custGeom>
              <a:avLst/>
              <a:gdLst/>
              <a:ahLst/>
              <a:cxnLst/>
              <a:rect l="l" t="t" r="r" b="b"/>
              <a:pathLst>
                <a:path w="881795" h="881795">
                  <a:moveTo>
                    <a:pt x="0" y="0"/>
                  </a:moveTo>
                  <a:lnTo>
                    <a:pt x="881795" y="0"/>
                  </a:lnTo>
                  <a:lnTo>
                    <a:pt x="881795" y="881796"/>
                  </a:lnTo>
                  <a:lnTo>
                    <a:pt x="0" y="8817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grpSp>
      <p:grpSp>
        <p:nvGrpSpPr>
          <p:cNvPr id="8" name="Group 8"/>
          <p:cNvGrpSpPr/>
          <p:nvPr/>
        </p:nvGrpSpPr>
        <p:grpSpPr>
          <a:xfrm>
            <a:off x="14036620" y="931567"/>
            <a:ext cx="1924218" cy="1798269"/>
            <a:chOff x="0" y="0"/>
            <a:chExt cx="2565623" cy="2397692"/>
          </a:xfrm>
        </p:grpSpPr>
        <p:sp>
          <p:nvSpPr>
            <p:cNvPr id="9" name="Freeform 9"/>
            <p:cNvSpPr/>
            <p:nvPr/>
          </p:nvSpPr>
          <p:spPr>
            <a:xfrm>
              <a:off x="0" y="0"/>
              <a:ext cx="2565623" cy="2397692"/>
            </a:xfrm>
            <a:custGeom>
              <a:avLst/>
              <a:gdLst/>
              <a:ahLst/>
              <a:cxnLst/>
              <a:rect l="l" t="t" r="r" b="b"/>
              <a:pathLst>
                <a:path w="2565623" h="2397692">
                  <a:moveTo>
                    <a:pt x="0" y="0"/>
                  </a:moveTo>
                  <a:lnTo>
                    <a:pt x="2565623" y="0"/>
                  </a:lnTo>
                  <a:lnTo>
                    <a:pt x="2565623" y="2397692"/>
                  </a:lnTo>
                  <a:lnTo>
                    <a:pt x="0" y="23976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0" name="Freeform 10"/>
            <p:cNvSpPr/>
            <p:nvPr/>
          </p:nvSpPr>
          <p:spPr>
            <a:xfrm>
              <a:off x="938997" y="761119"/>
              <a:ext cx="687630" cy="875454"/>
            </a:xfrm>
            <a:custGeom>
              <a:avLst/>
              <a:gdLst/>
              <a:ahLst/>
              <a:cxnLst/>
              <a:rect l="l" t="t" r="r" b="b"/>
              <a:pathLst>
                <a:path w="687630" h="875454">
                  <a:moveTo>
                    <a:pt x="0" y="0"/>
                  </a:moveTo>
                  <a:lnTo>
                    <a:pt x="687629" y="0"/>
                  </a:lnTo>
                  <a:lnTo>
                    <a:pt x="687629" y="875454"/>
                  </a:lnTo>
                  <a:lnTo>
                    <a:pt x="0" y="8754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grpSp>
      <p:grpSp>
        <p:nvGrpSpPr>
          <p:cNvPr id="11" name="Group 11"/>
          <p:cNvGrpSpPr/>
          <p:nvPr/>
        </p:nvGrpSpPr>
        <p:grpSpPr>
          <a:xfrm>
            <a:off x="14099894" y="5235705"/>
            <a:ext cx="1797669" cy="1851531"/>
            <a:chOff x="0" y="0"/>
            <a:chExt cx="2396892" cy="2468709"/>
          </a:xfrm>
        </p:grpSpPr>
        <p:sp>
          <p:nvSpPr>
            <p:cNvPr id="12" name="Freeform 12"/>
            <p:cNvSpPr/>
            <p:nvPr/>
          </p:nvSpPr>
          <p:spPr>
            <a:xfrm>
              <a:off x="0" y="0"/>
              <a:ext cx="2396892" cy="2468709"/>
            </a:xfrm>
            <a:custGeom>
              <a:avLst/>
              <a:gdLst/>
              <a:ahLst/>
              <a:cxnLst/>
              <a:rect l="l" t="t" r="r" b="b"/>
              <a:pathLst>
                <a:path w="2396892" h="2468709">
                  <a:moveTo>
                    <a:pt x="0" y="0"/>
                  </a:moveTo>
                  <a:lnTo>
                    <a:pt x="2396892" y="0"/>
                  </a:lnTo>
                  <a:lnTo>
                    <a:pt x="2396892" y="2468709"/>
                  </a:lnTo>
                  <a:lnTo>
                    <a:pt x="0" y="24687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13" name="Freeform 13"/>
            <p:cNvSpPr/>
            <p:nvPr/>
          </p:nvSpPr>
          <p:spPr>
            <a:xfrm>
              <a:off x="721096" y="793457"/>
              <a:ext cx="954700" cy="881795"/>
            </a:xfrm>
            <a:custGeom>
              <a:avLst/>
              <a:gdLst/>
              <a:ahLst/>
              <a:cxnLst/>
              <a:rect l="l" t="t" r="r" b="b"/>
              <a:pathLst>
                <a:path w="954700" h="881795">
                  <a:moveTo>
                    <a:pt x="0" y="0"/>
                  </a:moveTo>
                  <a:lnTo>
                    <a:pt x="954700" y="0"/>
                  </a:lnTo>
                  <a:lnTo>
                    <a:pt x="954700" y="881795"/>
                  </a:lnTo>
                  <a:lnTo>
                    <a:pt x="0" y="88179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grpSp>
      <p:sp>
        <p:nvSpPr>
          <p:cNvPr id="14" name="TextBox 14"/>
          <p:cNvSpPr txBox="1"/>
          <p:nvPr/>
        </p:nvSpPr>
        <p:spPr>
          <a:xfrm>
            <a:off x="1403053" y="3354415"/>
            <a:ext cx="5501342" cy="336232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Passo-a-Passo do processo</a:t>
            </a:r>
          </a:p>
        </p:txBody>
      </p:sp>
      <p:grpSp>
        <p:nvGrpSpPr>
          <p:cNvPr id="15" name="Group 15"/>
          <p:cNvGrpSpPr/>
          <p:nvPr/>
        </p:nvGrpSpPr>
        <p:grpSpPr>
          <a:xfrm>
            <a:off x="8704599" y="3246297"/>
            <a:ext cx="3318539" cy="1006259"/>
            <a:chOff x="0" y="0"/>
            <a:chExt cx="4424719" cy="1341679"/>
          </a:xfrm>
        </p:grpSpPr>
        <p:sp>
          <p:nvSpPr>
            <p:cNvPr id="16" name="TextBox 16"/>
            <p:cNvSpPr txBox="1"/>
            <p:nvPr/>
          </p:nvSpPr>
          <p:spPr>
            <a:xfrm>
              <a:off x="0" y="-123825"/>
              <a:ext cx="4424719" cy="667384"/>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2B2B2B"/>
                  </a:solidFill>
                  <a:latin typeface="Agrandir"/>
                </a:rPr>
                <a:t>Leitura do dicionário</a:t>
              </a:r>
            </a:p>
          </p:txBody>
        </p:sp>
        <p:sp>
          <p:nvSpPr>
            <p:cNvPr id="17" name="TextBox 17"/>
            <p:cNvSpPr txBox="1"/>
            <p:nvPr/>
          </p:nvSpPr>
          <p:spPr>
            <a:xfrm>
              <a:off x="0" y="790711"/>
              <a:ext cx="4424719" cy="1071668"/>
            </a:xfrm>
            <a:prstGeom prst="rect">
              <a:avLst/>
            </a:prstGeom>
          </p:spPr>
          <p:txBody>
            <a:bodyPr lIns="0" tIns="0" rIns="0" bIns="0" rtlCol="0" anchor="t">
              <a:spAutoFit/>
            </a:bodyPr>
            <a:lstStyle/>
            <a:p>
              <a:pPr marL="0" lvl="0" indent="0" algn="ctr">
                <a:lnSpc>
                  <a:spcPts val="3080"/>
                </a:lnSpc>
              </a:pPr>
              <a:r>
                <a:rPr lang="en-US" sz="2200">
                  <a:solidFill>
                    <a:srgbClr val="2B2B2B"/>
                  </a:solidFill>
                  <a:latin typeface="Agrandir"/>
                </a:rPr>
                <a:t>Entendimento das tabelas do gov.br</a:t>
              </a:r>
            </a:p>
          </p:txBody>
        </p:sp>
      </p:grpSp>
      <p:grpSp>
        <p:nvGrpSpPr>
          <p:cNvPr id="18" name="Group 18"/>
          <p:cNvGrpSpPr/>
          <p:nvPr/>
        </p:nvGrpSpPr>
        <p:grpSpPr>
          <a:xfrm>
            <a:off x="8704599" y="7630330"/>
            <a:ext cx="3318539" cy="1908594"/>
            <a:chOff x="0" y="0"/>
            <a:chExt cx="4424719" cy="2544792"/>
          </a:xfrm>
        </p:grpSpPr>
        <p:sp>
          <p:nvSpPr>
            <p:cNvPr id="19" name="TextBox 19"/>
            <p:cNvSpPr txBox="1"/>
            <p:nvPr/>
          </p:nvSpPr>
          <p:spPr>
            <a:xfrm>
              <a:off x="0" y="-123825"/>
              <a:ext cx="4424719" cy="1349798"/>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2B2B2B"/>
                  </a:solidFill>
                  <a:latin typeface="Agrandir"/>
                </a:rPr>
                <a:t>Concepção da tabela</a:t>
              </a:r>
            </a:p>
          </p:txBody>
        </p:sp>
        <p:sp>
          <p:nvSpPr>
            <p:cNvPr id="20" name="TextBox 20"/>
            <p:cNvSpPr txBox="1"/>
            <p:nvPr/>
          </p:nvSpPr>
          <p:spPr>
            <a:xfrm>
              <a:off x="0" y="1473125"/>
              <a:ext cx="4424719" cy="1592368"/>
            </a:xfrm>
            <a:prstGeom prst="rect">
              <a:avLst/>
            </a:prstGeom>
          </p:spPr>
          <p:txBody>
            <a:bodyPr lIns="0" tIns="0" rIns="0" bIns="0" rtlCol="0" anchor="t">
              <a:spAutoFit/>
            </a:bodyPr>
            <a:lstStyle/>
            <a:p>
              <a:pPr marL="0" lvl="0" indent="0" algn="ctr">
                <a:lnSpc>
                  <a:spcPts val="3080"/>
                </a:lnSpc>
              </a:pPr>
              <a:r>
                <a:rPr lang="en-US" sz="2200">
                  <a:solidFill>
                    <a:srgbClr val="2B2B2B"/>
                  </a:solidFill>
                  <a:latin typeface="Agrandir"/>
                </a:rPr>
                <a:t>Trazer os dados utilizando o PROCV() do Excel</a:t>
              </a:r>
            </a:p>
          </p:txBody>
        </p:sp>
      </p:grpSp>
      <p:grpSp>
        <p:nvGrpSpPr>
          <p:cNvPr id="21" name="Group 21"/>
          <p:cNvGrpSpPr/>
          <p:nvPr/>
        </p:nvGrpSpPr>
        <p:grpSpPr>
          <a:xfrm>
            <a:off x="13339459" y="3246297"/>
            <a:ext cx="3318539" cy="1413294"/>
            <a:chOff x="0" y="0"/>
            <a:chExt cx="4424719" cy="1884392"/>
          </a:xfrm>
        </p:grpSpPr>
        <p:sp>
          <p:nvSpPr>
            <p:cNvPr id="22" name="TextBox 22"/>
            <p:cNvSpPr txBox="1"/>
            <p:nvPr/>
          </p:nvSpPr>
          <p:spPr>
            <a:xfrm>
              <a:off x="0" y="-123825"/>
              <a:ext cx="4424719" cy="689398"/>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2B2B2B"/>
                  </a:solidFill>
                  <a:latin typeface="Agrandir"/>
                </a:rPr>
                <a:t>Ponto em comum</a:t>
              </a:r>
            </a:p>
          </p:txBody>
        </p:sp>
        <p:sp>
          <p:nvSpPr>
            <p:cNvPr id="23" name="TextBox 23"/>
            <p:cNvSpPr txBox="1"/>
            <p:nvPr/>
          </p:nvSpPr>
          <p:spPr>
            <a:xfrm>
              <a:off x="0" y="812725"/>
              <a:ext cx="4424719" cy="1592368"/>
            </a:xfrm>
            <a:prstGeom prst="rect">
              <a:avLst/>
            </a:prstGeom>
          </p:spPr>
          <p:txBody>
            <a:bodyPr lIns="0" tIns="0" rIns="0" bIns="0" rtlCol="0" anchor="t">
              <a:spAutoFit/>
            </a:bodyPr>
            <a:lstStyle/>
            <a:p>
              <a:pPr marL="0" lvl="0" indent="0" algn="ctr">
                <a:lnSpc>
                  <a:spcPts val="3080"/>
                </a:lnSpc>
              </a:pPr>
              <a:r>
                <a:rPr lang="en-US" sz="2200">
                  <a:solidFill>
                    <a:srgbClr val="2B2B2B"/>
                  </a:solidFill>
                  <a:latin typeface="Agrandir"/>
                </a:rPr>
                <a:t>Encontrar como conectar os dados usando o CNPJ</a:t>
              </a:r>
            </a:p>
          </p:txBody>
        </p:sp>
      </p:grpSp>
      <p:grpSp>
        <p:nvGrpSpPr>
          <p:cNvPr id="24" name="Group 24"/>
          <p:cNvGrpSpPr/>
          <p:nvPr/>
        </p:nvGrpSpPr>
        <p:grpSpPr>
          <a:xfrm>
            <a:off x="13339459" y="7630330"/>
            <a:ext cx="3318539" cy="1413294"/>
            <a:chOff x="0" y="0"/>
            <a:chExt cx="4424719" cy="1884392"/>
          </a:xfrm>
        </p:grpSpPr>
        <p:sp>
          <p:nvSpPr>
            <p:cNvPr id="25" name="TextBox 25"/>
            <p:cNvSpPr txBox="1"/>
            <p:nvPr/>
          </p:nvSpPr>
          <p:spPr>
            <a:xfrm>
              <a:off x="0" y="-123825"/>
              <a:ext cx="4424719" cy="689398"/>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2B2B2B"/>
                  </a:solidFill>
                  <a:latin typeface="Agrandir"/>
                </a:rPr>
                <a:t>Tratamento</a:t>
              </a:r>
            </a:p>
          </p:txBody>
        </p:sp>
        <p:sp>
          <p:nvSpPr>
            <p:cNvPr id="26" name="TextBox 26"/>
            <p:cNvSpPr txBox="1"/>
            <p:nvPr/>
          </p:nvSpPr>
          <p:spPr>
            <a:xfrm>
              <a:off x="0" y="812725"/>
              <a:ext cx="4424719" cy="1592368"/>
            </a:xfrm>
            <a:prstGeom prst="rect">
              <a:avLst/>
            </a:prstGeom>
          </p:spPr>
          <p:txBody>
            <a:bodyPr lIns="0" tIns="0" rIns="0" bIns="0" rtlCol="0" anchor="t">
              <a:spAutoFit/>
            </a:bodyPr>
            <a:lstStyle/>
            <a:p>
              <a:pPr marL="0" lvl="0" indent="0" algn="ctr">
                <a:lnSpc>
                  <a:spcPts val="3080"/>
                </a:lnSpc>
              </a:pPr>
              <a:r>
                <a:rPr lang="en-US" sz="2200">
                  <a:solidFill>
                    <a:srgbClr val="2B2B2B"/>
                  </a:solidFill>
                  <a:latin typeface="Agrandir"/>
                </a:rPr>
                <a:t>Entendimento e tratamento dos dados faltantes.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4444901" y="4424362"/>
            <a:ext cx="9398198"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Entendimento</a:t>
            </a:r>
          </a:p>
        </p:txBody>
      </p:sp>
      <p:pic>
        <p:nvPicPr>
          <p:cNvPr id="3" name="Picture 3"/>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AutoShape 2"/>
          <p:cNvSpPr/>
          <p:nvPr/>
        </p:nvSpPr>
        <p:spPr>
          <a:xfrm rot="5399999">
            <a:off x="5623226" y="5881824"/>
            <a:ext cx="9501720" cy="0"/>
          </a:xfrm>
          <a:prstGeom prst="line">
            <a:avLst/>
          </a:prstGeom>
          <a:ln w="9525" cap="flat">
            <a:solidFill>
              <a:srgbClr val="2B2B2B"/>
            </a:solidFill>
            <a:prstDash val="solid"/>
            <a:headEnd type="none" w="sm" len="sm"/>
            <a:tailEnd type="none" w="sm" len="sm"/>
          </a:ln>
        </p:spPr>
        <p:txBody>
          <a:bodyPr/>
          <a:lstStyle/>
          <a:p>
            <a:endParaRPr lang="pt-BR"/>
          </a:p>
        </p:txBody>
      </p:sp>
      <p:sp>
        <p:nvSpPr>
          <p:cNvPr id="3" name="TextBox 3"/>
          <p:cNvSpPr txBox="1"/>
          <p:nvPr/>
        </p:nvSpPr>
        <p:spPr>
          <a:xfrm>
            <a:off x="1845129" y="3895725"/>
            <a:ext cx="5956776" cy="230505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Estudo dos dados</a:t>
            </a:r>
          </a:p>
        </p:txBody>
      </p:sp>
      <p:grpSp>
        <p:nvGrpSpPr>
          <p:cNvPr id="4" name="Group 4"/>
          <p:cNvGrpSpPr/>
          <p:nvPr/>
        </p:nvGrpSpPr>
        <p:grpSpPr>
          <a:xfrm>
            <a:off x="11620500" y="1028700"/>
            <a:ext cx="4076092" cy="1900458"/>
            <a:chOff x="0" y="0"/>
            <a:chExt cx="5434789" cy="2533944"/>
          </a:xfrm>
        </p:grpSpPr>
        <p:sp>
          <p:nvSpPr>
            <p:cNvPr id="5" name="TextBox 5"/>
            <p:cNvSpPr txBox="1"/>
            <p:nvPr/>
          </p:nvSpPr>
          <p:spPr>
            <a:xfrm>
              <a:off x="0" y="-123825"/>
              <a:ext cx="5434789"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Entender as colunas</a:t>
              </a:r>
            </a:p>
          </p:txBody>
        </p:sp>
        <p:sp>
          <p:nvSpPr>
            <p:cNvPr id="6" name="TextBox 6"/>
            <p:cNvSpPr txBox="1"/>
            <p:nvPr/>
          </p:nvSpPr>
          <p:spPr>
            <a:xfrm>
              <a:off x="0" y="941577"/>
              <a:ext cx="5434789" cy="15923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Entender do que se trata cada dado e como podemos utilizá-lo</a:t>
              </a:r>
            </a:p>
          </p:txBody>
        </p:sp>
      </p:grpSp>
      <p:sp>
        <p:nvSpPr>
          <p:cNvPr id="7" name="Freeform 7"/>
          <p:cNvSpPr/>
          <p:nvPr/>
        </p:nvSpPr>
        <p:spPr>
          <a:xfrm>
            <a:off x="10111339" y="921673"/>
            <a:ext cx="535018" cy="428106"/>
          </a:xfrm>
          <a:custGeom>
            <a:avLst/>
            <a:gdLst/>
            <a:ahLst/>
            <a:cxnLst/>
            <a:rect l="l" t="t" r="r" b="b"/>
            <a:pathLst>
              <a:path w="535018" h="428106">
                <a:moveTo>
                  <a:pt x="0" y="0"/>
                </a:moveTo>
                <a:lnTo>
                  <a:pt x="535018" y="0"/>
                </a:lnTo>
                <a:lnTo>
                  <a:pt x="535018" y="428107"/>
                </a:lnTo>
                <a:lnTo>
                  <a:pt x="0" y="428107"/>
                </a:lnTo>
                <a:lnTo>
                  <a:pt x="0" y="0"/>
                </a:lnTo>
                <a:close/>
              </a:path>
            </a:pathLst>
          </a:custGeom>
          <a:blipFill>
            <a:blip r:embed="rId2">
              <a:extLst>
                <a:ext uri="{96DAC541-7B7A-43D3-8B79-37D633B846F1}">
                  <asvg:svgBlip xmlns:asvg="http://schemas.microsoft.com/office/drawing/2016/SVG/main" r:embed="rId3"/>
                </a:ext>
              </a:extLst>
            </a:blip>
            <a:stretch>
              <a:fillRect l="-83" r="-83"/>
            </a:stretch>
          </a:blipFill>
        </p:spPr>
        <p:txBody>
          <a:bodyPr/>
          <a:lstStyle/>
          <a:p>
            <a:endParaRPr lang="pt-BR"/>
          </a:p>
        </p:txBody>
      </p:sp>
      <p:grpSp>
        <p:nvGrpSpPr>
          <p:cNvPr id="8" name="Group 8"/>
          <p:cNvGrpSpPr/>
          <p:nvPr/>
        </p:nvGrpSpPr>
        <p:grpSpPr>
          <a:xfrm>
            <a:off x="11620500" y="3268589"/>
            <a:ext cx="4076092" cy="1900458"/>
            <a:chOff x="0" y="0"/>
            <a:chExt cx="5434789" cy="2533944"/>
          </a:xfrm>
        </p:grpSpPr>
        <p:sp>
          <p:nvSpPr>
            <p:cNvPr id="9" name="TextBox 9"/>
            <p:cNvSpPr txBox="1"/>
            <p:nvPr/>
          </p:nvSpPr>
          <p:spPr>
            <a:xfrm>
              <a:off x="0" y="-123825"/>
              <a:ext cx="5434789"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Separação</a:t>
              </a:r>
            </a:p>
          </p:txBody>
        </p:sp>
        <p:sp>
          <p:nvSpPr>
            <p:cNvPr id="10" name="TextBox 10"/>
            <p:cNvSpPr txBox="1"/>
            <p:nvPr/>
          </p:nvSpPr>
          <p:spPr>
            <a:xfrm>
              <a:off x="0" y="941577"/>
              <a:ext cx="5434789" cy="15923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Fazer separação das escolas ativas, inativas(sem alunos) e dados missing</a:t>
              </a:r>
            </a:p>
          </p:txBody>
        </p:sp>
      </p:grpSp>
      <p:grpSp>
        <p:nvGrpSpPr>
          <p:cNvPr id="11" name="Group 11"/>
          <p:cNvGrpSpPr/>
          <p:nvPr/>
        </p:nvGrpSpPr>
        <p:grpSpPr>
          <a:xfrm>
            <a:off x="11620500" y="5445808"/>
            <a:ext cx="4357506" cy="1460403"/>
            <a:chOff x="0" y="0"/>
            <a:chExt cx="5810008" cy="1947204"/>
          </a:xfrm>
        </p:grpSpPr>
        <p:sp>
          <p:nvSpPr>
            <p:cNvPr id="12" name="TextBox 12"/>
            <p:cNvSpPr txBox="1"/>
            <p:nvPr/>
          </p:nvSpPr>
          <p:spPr>
            <a:xfrm>
              <a:off x="0" y="-123825"/>
              <a:ext cx="5810008" cy="623357"/>
            </a:xfrm>
            <a:prstGeom prst="rect">
              <a:avLst/>
            </a:prstGeom>
          </p:spPr>
          <p:txBody>
            <a:bodyPr lIns="0" tIns="0" rIns="0" bIns="0" rtlCol="0" anchor="t">
              <a:spAutoFit/>
            </a:bodyPr>
            <a:lstStyle/>
            <a:p>
              <a:pPr marL="0" lvl="0" indent="0">
                <a:lnSpc>
                  <a:spcPts val="3500"/>
                </a:lnSpc>
                <a:spcBef>
                  <a:spcPct val="0"/>
                </a:spcBef>
              </a:pPr>
              <a:r>
                <a:rPr lang="en-US" sz="2500">
                  <a:solidFill>
                    <a:srgbClr val="2B2B2B"/>
                  </a:solidFill>
                  <a:latin typeface="Agrandir"/>
                </a:rPr>
                <a:t>Criar diferentes panoramas</a:t>
              </a:r>
            </a:p>
          </p:txBody>
        </p:sp>
        <p:sp>
          <p:nvSpPr>
            <p:cNvPr id="13" name="TextBox 13"/>
            <p:cNvSpPr txBox="1"/>
            <p:nvPr/>
          </p:nvSpPr>
          <p:spPr>
            <a:xfrm>
              <a:off x="0" y="875537"/>
              <a:ext cx="5810008" cy="10716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Agrupar os dados por localização, UF e tipo escolar</a:t>
              </a:r>
            </a:p>
          </p:txBody>
        </p:sp>
      </p:grpSp>
      <p:grpSp>
        <p:nvGrpSpPr>
          <p:cNvPr id="14" name="Group 14"/>
          <p:cNvGrpSpPr/>
          <p:nvPr/>
        </p:nvGrpSpPr>
        <p:grpSpPr>
          <a:xfrm>
            <a:off x="11620500" y="7748367"/>
            <a:ext cx="4076092" cy="1900458"/>
            <a:chOff x="0" y="0"/>
            <a:chExt cx="5434789" cy="2533944"/>
          </a:xfrm>
        </p:grpSpPr>
        <p:sp>
          <p:nvSpPr>
            <p:cNvPr id="15" name="TextBox 15"/>
            <p:cNvSpPr txBox="1"/>
            <p:nvPr/>
          </p:nvSpPr>
          <p:spPr>
            <a:xfrm>
              <a:off x="0" y="-123825"/>
              <a:ext cx="5434789" cy="689398"/>
            </a:xfrm>
            <a:prstGeom prst="rect">
              <a:avLst/>
            </a:prstGeom>
          </p:spPr>
          <p:txBody>
            <a:bodyPr lIns="0" tIns="0" rIns="0" bIns="0" rtlCol="0" anchor="t">
              <a:spAutoFit/>
            </a:bodyPr>
            <a:lstStyle/>
            <a:p>
              <a:pPr marL="0" lvl="0" indent="0">
                <a:lnSpc>
                  <a:spcPts val="3920"/>
                </a:lnSpc>
                <a:spcBef>
                  <a:spcPct val="0"/>
                </a:spcBef>
              </a:pPr>
              <a:r>
                <a:rPr lang="en-US" sz="2800">
                  <a:solidFill>
                    <a:srgbClr val="2B2B2B"/>
                  </a:solidFill>
                  <a:latin typeface="Agrandir"/>
                </a:rPr>
                <a:t>Retirar insights</a:t>
              </a:r>
            </a:p>
          </p:txBody>
        </p:sp>
        <p:sp>
          <p:nvSpPr>
            <p:cNvPr id="16" name="TextBox 16"/>
            <p:cNvSpPr txBox="1"/>
            <p:nvPr/>
          </p:nvSpPr>
          <p:spPr>
            <a:xfrm>
              <a:off x="0" y="941577"/>
              <a:ext cx="5434789" cy="1592368"/>
            </a:xfrm>
            <a:prstGeom prst="rect">
              <a:avLst/>
            </a:prstGeom>
          </p:spPr>
          <p:txBody>
            <a:bodyPr lIns="0" tIns="0" rIns="0" bIns="0" rtlCol="0" anchor="t">
              <a:spAutoFit/>
            </a:bodyPr>
            <a:lstStyle/>
            <a:p>
              <a:pPr marL="0" lvl="0" indent="0">
                <a:lnSpc>
                  <a:spcPts val="3080"/>
                </a:lnSpc>
              </a:pPr>
              <a:r>
                <a:rPr lang="en-US" sz="2200">
                  <a:solidFill>
                    <a:srgbClr val="2B2B2B"/>
                  </a:solidFill>
                  <a:latin typeface="Agrandir"/>
                </a:rPr>
                <a:t>Entender o que podemos levar para o negócio com os dados tratados</a:t>
              </a:r>
            </a:p>
          </p:txBody>
        </p:sp>
      </p:grpSp>
      <p:sp>
        <p:nvSpPr>
          <p:cNvPr id="17" name="Freeform 17"/>
          <p:cNvSpPr/>
          <p:nvPr/>
        </p:nvSpPr>
        <p:spPr>
          <a:xfrm>
            <a:off x="10111339" y="3268589"/>
            <a:ext cx="535018" cy="428106"/>
          </a:xfrm>
          <a:custGeom>
            <a:avLst/>
            <a:gdLst/>
            <a:ahLst/>
            <a:cxnLst/>
            <a:rect l="l" t="t" r="r" b="b"/>
            <a:pathLst>
              <a:path w="535018" h="428106">
                <a:moveTo>
                  <a:pt x="0" y="0"/>
                </a:moveTo>
                <a:lnTo>
                  <a:pt x="535018" y="0"/>
                </a:lnTo>
                <a:lnTo>
                  <a:pt x="535018" y="428106"/>
                </a:lnTo>
                <a:lnTo>
                  <a:pt x="0" y="428106"/>
                </a:lnTo>
                <a:lnTo>
                  <a:pt x="0" y="0"/>
                </a:lnTo>
                <a:close/>
              </a:path>
            </a:pathLst>
          </a:custGeom>
          <a:blipFill>
            <a:blip r:embed="rId4">
              <a:extLst>
                <a:ext uri="{96DAC541-7B7A-43D3-8B79-37D633B846F1}">
                  <asvg:svgBlip xmlns:asvg="http://schemas.microsoft.com/office/drawing/2016/SVG/main" r:embed="rId5"/>
                </a:ext>
              </a:extLst>
            </a:blip>
            <a:stretch>
              <a:fillRect l="-83" r="-83"/>
            </a:stretch>
          </a:blipFill>
        </p:spPr>
        <p:txBody>
          <a:bodyPr/>
          <a:lstStyle/>
          <a:p>
            <a:endParaRPr lang="pt-BR"/>
          </a:p>
        </p:txBody>
      </p:sp>
      <p:sp>
        <p:nvSpPr>
          <p:cNvPr id="18" name="Freeform 18"/>
          <p:cNvSpPr/>
          <p:nvPr/>
        </p:nvSpPr>
        <p:spPr>
          <a:xfrm>
            <a:off x="10111339" y="5508478"/>
            <a:ext cx="535018" cy="428106"/>
          </a:xfrm>
          <a:custGeom>
            <a:avLst/>
            <a:gdLst/>
            <a:ahLst/>
            <a:cxnLst/>
            <a:rect l="l" t="t" r="r" b="b"/>
            <a:pathLst>
              <a:path w="535018" h="428106">
                <a:moveTo>
                  <a:pt x="0" y="0"/>
                </a:moveTo>
                <a:lnTo>
                  <a:pt x="535018" y="0"/>
                </a:lnTo>
                <a:lnTo>
                  <a:pt x="535018" y="428106"/>
                </a:lnTo>
                <a:lnTo>
                  <a:pt x="0" y="428106"/>
                </a:lnTo>
                <a:lnTo>
                  <a:pt x="0" y="0"/>
                </a:lnTo>
                <a:close/>
              </a:path>
            </a:pathLst>
          </a:custGeom>
          <a:blipFill>
            <a:blip r:embed="rId6">
              <a:extLst>
                <a:ext uri="{96DAC541-7B7A-43D3-8B79-37D633B846F1}">
                  <asvg:svgBlip xmlns:asvg="http://schemas.microsoft.com/office/drawing/2016/SVG/main" r:embed="rId7"/>
                </a:ext>
              </a:extLst>
            </a:blip>
            <a:stretch>
              <a:fillRect l="-83" r="-83"/>
            </a:stretch>
          </a:blipFill>
        </p:spPr>
        <p:txBody>
          <a:bodyPr/>
          <a:lstStyle/>
          <a:p>
            <a:endParaRPr lang="pt-BR"/>
          </a:p>
        </p:txBody>
      </p:sp>
      <p:sp>
        <p:nvSpPr>
          <p:cNvPr id="19" name="Freeform 19"/>
          <p:cNvSpPr/>
          <p:nvPr/>
        </p:nvSpPr>
        <p:spPr>
          <a:xfrm>
            <a:off x="10111339" y="7855393"/>
            <a:ext cx="535018" cy="428106"/>
          </a:xfrm>
          <a:custGeom>
            <a:avLst/>
            <a:gdLst/>
            <a:ahLst/>
            <a:cxnLst/>
            <a:rect l="l" t="t" r="r" b="b"/>
            <a:pathLst>
              <a:path w="535018" h="428106">
                <a:moveTo>
                  <a:pt x="0" y="0"/>
                </a:moveTo>
                <a:lnTo>
                  <a:pt x="535018" y="0"/>
                </a:lnTo>
                <a:lnTo>
                  <a:pt x="535018" y="428107"/>
                </a:lnTo>
                <a:lnTo>
                  <a:pt x="0" y="428107"/>
                </a:lnTo>
                <a:lnTo>
                  <a:pt x="0" y="0"/>
                </a:lnTo>
                <a:close/>
              </a:path>
            </a:pathLst>
          </a:custGeom>
          <a:blipFill>
            <a:blip r:embed="rId8">
              <a:extLst>
                <a:ext uri="{96DAC541-7B7A-43D3-8B79-37D633B846F1}">
                  <asvg:svgBlip xmlns:asvg="http://schemas.microsoft.com/office/drawing/2016/SVG/main" r:embed="rId9"/>
                </a:ext>
              </a:extLst>
            </a:blip>
            <a:stretch>
              <a:fillRect l="-83" r="-83"/>
            </a:stretch>
          </a:blipFill>
        </p:spPr>
        <p:txBody>
          <a:bodyPr/>
          <a:lstStyle/>
          <a:p>
            <a:endParaRPr lang="pt-B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2184569" cy="3510452"/>
            <a:chOff x="0" y="0"/>
            <a:chExt cx="16246092" cy="4680602"/>
          </a:xfrm>
        </p:grpSpPr>
        <p:sp>
          <p:nvSpPr>
            <p:cNvPr id="3" name="TextBox 3"/>
            <p:cNvSpPr txBox="1"/>
            <p:nvPr/>
          </p:nvSpPr>
          <p:spPr>
            <a:xfrm>
              <a:off x="0" y="3330804"/>
              <a:ext cx="16246092" cy="1349798"/>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Foi feita pesquisa para encontrar o CEP de cada um deles e a partir disto localizá-los na base de dados</a:t>
              </a:r>
            </a:p>
          </p:txBody>
        </p:sp>
        <p:sp>
          <p:nvSpPr>
            <p:cNvPr id="4" name="TextBox 4"/>
            <p:cNvSpPr txBox="1"/>
            <p:nvPr/>
          </p:nvSpPr>
          <p:spPr>
            <a:xfrm>
              <a:off x="0" y="-139700"/>
              <a:ext cx="16246092" cy="2908300"/>
            </a:xfrm>
            <a:prstGeom prst="rect">
              <a:avLst/>
            </a:prstGeom>
          </p:spPr>
          <p:txBody>
            <a:bodyPr lIns="0" tIns="0" rIns="0" bIns="0" rtlCol="0" anchor="t">
              <a:spAutoFit/>
            </a:bodyPr>
            <a:lstStyle/>
            <a:p>
              <a:pPr marL="0" lvl="0" indent="0">
                <a:lnSpc>
                  <a:spcPts val="8039"/>
                </a:lnSpc>
                <a:spcBef>
                  <a:spcPct val="0"/>
                </a:spcBef>
              </a:pPr>
              <a:r>
                <a:rPr lang="en-US" sz="6699">
                  <a:solidFill>
                    <a:srgbClr val="2B2B2B"/>
                  </a:solidFill>
                  <a:latin typeface="Agrandir"/>
                </a:rPr>
                <a:t>Após observar os CNPJs faltantes:</a:t>
              </a:r>
            </a:p>
          </p:txBody>
        </p:sp>
      </p:grpSp>
      <p:sp>
        <p:nvSpPr>
          <p:cNvPr id="5" name="TextBox 5"/>
          <p:cNvSpPr txBox="1"/>
          <p:nvPr/>
        </p:nvSpPr>
        <p:spPr>
          <a:xfrm>
            <a:off x="514350" y="4695190"/>
            <a:ext cx="17259300" cy="5020310"/>
          </a:xfrm>
          <a:prstGeom prst="rect">
            <a:avLst/>
          </a:prstGeom>
        </p:spPr>
        <p:txBody>
          <a:bodyPr lIns="0" tIns="0" rIns="0" bIns="0" rtlCol="0" anchor="t">
            <a:spAutoFit/>
          </a:bodyPr>
          <a:lstStyle/>
          <a:p>
            <a:pPr>
              <a:lnSpc>
                <a:spcPts val="3640"/>
              </a:lnSpc>
            </a:pPr>
            <a:r>
              <a:rPr lang="en-US" sz="2600">
                <a:solidFill>
                  <a:srgbClr val="2B2B2B"/>
                </a:solidFill>
                <a:latin typeface="Open Sans"/>
              </a:rPr>
              <a:t>CNPJ:</a:t>
            </a:r>
          </a:p>
          <a:p>
            <a:pPr marL="561341" lvl="1" indent="-280670">
              <a:lnSpc>
                <a:spcPts val="3640"/>
              </a:lnSpc>
              <a:buFont typeface="Arial"/>
              <a:buChar char="•"/>
            </a:pPr>
            <a:r>
              <a:rPr lang="en-US" sz="2600">
                <a:solidFill>
                  <a:srgbClr val="2B2B2B"/>
                </a:solidFill>
                <a:latin typeface="Open Sans"/>
              </a:rPr>
              <a:t>15780946000195: Foi alterado o CNPJ, o atual é  9751439000120 e consta na base dados</a:t>
            </a:r>
          </a:p>
          <a:p>
            <a:pPr marL="561341" lvl="1" indent="-280670">
              <a:lnSpc>
                <a:spcPts val="3640"/>
              </a:lnSpc>
              <a:buFont typeface="Arial"/>
              <a:buChar char="•"/>
            </a:pPr>
            <a:r>
              <a:rPr lang="en-US" sz="2600">
                <a:solidFill>
                  <a:srgbClr val="2B2B2B"/>
                </a:solidFill>
                <a:latin typeface="Open Sans"/>
              </a:rPr>
              <a:t>49412318000179: CNPJ existe, porém não encontra-se CEP e endereço correspondente na base de dados</a:t>
            </a:r>
          </a:p>
          <a:p>
            <a:pPr marL="561341" lvl="1" indent="-280670">
              <a:lnSpc>
                <a:spcPts val="3640"/>
              </a:lnSpc>
              <a:buFont typeface="Arial"/>
              <a:buChar char="•"/>
            </a:pPr>
            <a:r>
              <a:rPr lang="en-US" sz="2600">
                <a:solidFill>
                  <a:srgbClr val="2B2B2B"/>
                </a:solidFill>
                <a:latin typeface="Open Sans"/>
              </a:rPr>
              <a:t>3001390000102: CNPJ inexistente</a:t>
            </a:r>
          </a:p>
          <a:p>
            <a:pPr marL="561341" lvl="1" indent="-280670">
              <a:lnSpc>
                <a:spcPts val="3640"/>
              </a:lnSpc>
              <a:buFont typeface="Arial"/>
              <a:buChar char="•"/>
            </a:pPr>
            <a:r>
              <a:rPr lang="en-US" sz="2600">
                <a:solidFill>
                  <a:srgbClr val="2B2B2B"/>
                </a:solidFill>
                <a:latin typeface="Open Sans"/>
              </a:rPr>
              <a:t>7147300000147: CNPJ existe, porém a escola de nome Escola Cristã de Ensino, não está em operação</a:t>
            </a:r>
          </a:p>
          <a:p>
            <a:pPr marL="561341" lvl="1" indent="-280670">
              <a:lnSpc>
                <a:spcPts val="3640"/>
              </a:lnSpc>
              <a:buFont typeface="Arial"/>
              <a:buChar char="•"/>
            </a:pPr>
            <a:r>
              <a:rPr lang="en-US" sz="2600">
                <a:solidFill>
                  <a:srgbClr val="2B2B2B"/>
                </a:solidFill>
                <a:latin typeface="Open Sans"/>
              </a:rPr>
              <a:t>3809098000110: Não encontrado registro</a:t>
            </a:r>
          </a:p>
          <a:p>
            <a:pPr marL="561341" lvl="1" indent="-280670">
              <a:lnSpc>
                <a:spcPts val="3640"/>
              </a:lnSpc>
              <a:buFont typeface="Arial"/>
              <a:buChar char="•"/>
            </a:pPr>
            <a:r>
              <a:rPr lang="en-US" sz="2600">
                <a:solidFill>
                  <a:srgbClr val="2B2B2B"/>
                </a:solidFill>
                <a:latin typeface="Open Sans"/>
              </a:rPr>
              <a:t>7142410000116: Encontra-se na Base de dados com CNPJ não declarado</a:t>
            </a:r>
          </a:p>
          <a:p>
            <a:pPr marL="561341" lvl="1" indent="-280670">
              <a:lnSpc>
                <a:spcPts val="3640"/>
              </a:lnSpc>
              <a:buFont typeface="Arial"/>
              <a:buChar char="•"/>
            </a:pPr>
            <a:r>
              <a:rPr lang="en-US" sz="2600">
                <a:solidFill>
                  <a:srgbClr val="2B2B2B"/>
                </a:solidFill>
                <a:latin typeface="Open Sans"/>
              </a:rPr>
              <a:t>6040668000149: CNPJ Inexistente</a:t>
            </a:r>
          </a:p>
          <a:p>
            <a:pPr>
              <a:lnSpc>
                <a:spcPts val="3640"/>
              </a:lnSpc>
            </a:pPr>
            <a:endParaRPr lang="en-US" sz="2600">
              <a:solidFill>
                <a:srgbClr val="2B2B2B"/>
              </a:solidFill>
              <a:latin typeface="Open Sans"/>
            </a:endParaRPr>
          </a:p>
          <a:p>
            <a:pPr>
              <a:lnSpc>
                <a:spcPts val="3640"/>
              </a:lnSpc>
            </a:pPr>
            <a:r>
              <a:rPr lang="en-US" sz="2600">
                <a:solidFill>
                  <a:srgbClr val="2B2B2B"/>
                </a:solidFill>
                <a:latin typeface="Open Sans"/>
              </a:rPr>
              <a:t>Com essa pesquisa, concluímos que os colégios que não foram encontrados na base, ou foram fechados ou mudaram de nome.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4444901" y="4424362"/>
            <a:ext cx="9398198"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Resultados</a:t>
            </a:r>
          </a:p>
        </p:txBody>
      </p:sp>
      <p:pic>
        <p:nvPicPr>
          <p:cNvPr id="3" name="Picture 3"/>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2386853">
            <a:off x="-3305272" y="-1267467"/>
            <a:ext cx="14322769" cy="13230153"/>
          </a:xfrm>
          <a:prstGeom prst="rect">
            <a:avLst/>
          </a:prstGeom>
        </p:spPr>
      </p:pic>
      <p:pic>
        <p:nvPicPr>
          <p:cNvPr id="3" name="Picture 3"/>
          <p:cNvPicPr>
            <a:picLocks noChangeAspect="1"/>
          </p:cNvPicPr>
          <p:nvPr/>
        </p:nvPicPr>
        <p:blipFill>
          <a:blip r:embed="rId3"/>
          <a:stretch>
            <a:fillRect/>
          </a:stretch>
        </p:blipFill>
        <p:spPr>
          <a:xfrm>
            <a:off x="1610928" y="732870"/>
            <a:ext cx="7956432" cy="8102412"/>
          </a:xfrm>
          <a:prstGeom prst="rect">
            <a:avLst/>
          </a:prstGeom>
        </p:spPr>
      </p:pic>
      <p:grpSp>
        <p:nvGrpSpPr>
          <p:cNvPr id="4" name="Group 4"/>
          <p:cNvGrpSpPr/>
          <p:nvPr/>
        </p:nvGrpSpPr>
        <p:grpSpPr>
          <a:xfrm>
            <a:off x="11246427" y="2977397"/>
            <a:ext cx="5372100" cy="4332206"/>
            <a:chOff x="0" y="0"/>
            <a:chExt cx="7162800" cy="5776275"/>
          </a:xfrm>
        </p:grpSpPr>
        <p:sp>
          <p:nvSpPr>
            <p:cNvPr id="5" name="TextBox 5"/>
            <p:cNvSpPr txBox="1"/>
            <p:nvPr/>
          </p:nvSpPr>
          <p:spPr>
            <a:xfrm>
              <a:off x="0" y="-114300"/>
              <a:ext cx="7162800" cy="2857500"/>
            </a:xfrm>
            <a:prstGeom prst="rect">
              <a:avLst/>
            </a:prstGeom>
          </p:spPr>
          <p:txBody>
            <a:bodyPr lIns="0" tIns="0" rIns="0" bIns="0" rtlCol="0" anchor="t">
              <a:spAutoFit/>
            </a:bodyPr>
            <a:lstStyle/>
            <a:p>
              <a:pPr marL="0" lvl="0" indent="0" algn="l">
                <a:lnSpc>
                  <a:spcPts val="7949"/>
                </a:lnSpc>
                <a:spcBef>
                  <a:spcPct val="0"/>
                </a:spcBef>
              </a:pPr>
              <a:r>
                <a:rPr lang="en-US" sz="6624">
                  <a:solidFill>
                    <a:srgbClr val="2B2B2B"/>
                  </a:solidFill>
                  <a:latin typeface="Agrandir"/>
                </a:rPr>
                <a:t>Escolas nas UFs</a:t>
              </a:r>
            </a:p>
          </p:txBody>
        </p:sp>
        <p:sp>
          <p:nvSpPr>
            <p:cNvPr id="6" name="TextBox 6"/>
            <p:cNvSpPr txBox="1"/>
            <p:nvPr/>
          </p:nvSpPr>
          <p:spPr>
            <a:xfrm>
              <a:off x="0" y="3302104"/>
              <a:ext cx="7162800" cy="2474171"/>
            </a:xfrm>
            <a:prstGeom prst="rect">
              <a:avLst/>
            </a:prstGeom>
          </p:spPr>
          <p:txBody>
            <a:bodyPr lIns="0" tIns="0" rIns="0" bIns="0" rtlCol="0" anchor="t">
              <a:spAutoFit/>
            </a:bodyPr>
            <a:lstStyle/>
            <a:p>
              <a:pPr marL="0" lvl="0" indent="0">
                <a:lnSpc>
                  <a:spcPts val="3640"/>
                </a:lnSpc>
              </a:pPr>
              <a:r>
                <a:rPr lang="en-US" sz="2600">
                  <a:solidFill>
                    <a:srgbClr val="2B2B2B"/>
                  </a:solidFill>
                  <a:latin typeface="Agrandir"/>
                </a:rPr>
                <a:t>Esse resultado nos permite entender em que UFs teremos um valor maior em caso de investimento.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686</Words>
  <Application>Microsoft Office PowerPoint</Application>
  <PresentationFormat>Custom</PresentationFormat>
  <Paragraphs>129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Agrandir Bold</vt:lpstr>
      <vt:lpstr>Agrandir</vt:lpstr>
      <vt:lpstr>Open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Introdução 4. metas trimestre 5. vendas 6. vendedores destaque 7. resultados vendedor 1 8. resultados vendedor 2 9. Receita 10. Lucro</dc:title>
  <cp:lastModifiedBy>Gabriel Brandão</cp:lastModifiedBy>
  <cp:revision>2</cp:revision>
  <dcterms:created xsi:type="dcterms:W3CDTF">2006-08-16T00:00:00Z</dcterms:created>
  <dcterms:modified xsi:type="dcterms:W3CDTF">2024-04-26T08:02:02Z</dcterms:modified>
  <dc:identifier>DAGDeFscAO4</dc:identifier>
</cp:coreProperties>
</file>